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0160000" cy="7620000"/>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297" autoAdjust="0"/>
    <p:restoredTop sz="90929"/>
  </p:normalViewPr>
  <p:slideViewPr>
    <p:cSldViewPr>
      <p:cViewPr>
        <p:scale>
          <a:sx n="102" d="100"/>
          <a:sy n="102" d="100"/>
        </p:scale>
        <p:origin x="192" y="1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366963"/>
            <a:ext cx="8636000" cy="16335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24000" y="4318000"/>
            <a:ext cx="7112000" cy="19478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89ACC56-F38A-4EA3-91E3-A84B2589E4D6}" type="slidenum">
              <a:rPr lang="en-US"/>
              <a:pPr/>
              <a:t>‹#›</a:t>
            </a:fld>
            <a:endParaRPr lang="en-US"/>
          </a:p>
        </p:txBody>
      </p:sp>
    </p:spTree>
    <p:extLst>
      <p:ext uri="{BB962C8B-B14F-4D97-AF65-F5344CB8AC3E}">
        <p14:creationId xmlns:p14="http://schemas.microsoft.com/office/powerpoint/2010/main" xmlns="" val="692458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03816C6-D9ED-4A0B-847C-03886544C419}" type="slidenum">
              <a:rPr lang="en-US"/>
              <a:pPr/>
              <a:t>‹#›</a:t>
            </a:fld>
            <a:endParaRPr lang="en-US"/>
          </a:p>
        </p:txBody>
      </p:sp>
    </p:spTree>
    <p:extLst>
      <p:ext uri="{BB962C8B-B14F-4D97-AF65-F5344CB8AC3E}">
        <p14:creationId xmlns:p14="http://schemas.microsoft.com/office/powerpoint/2010/main" xmlns="" val="15505932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39000" y="676275"/>
            <a:ext cx="2159000" cy="60975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676275"/>
            <a:ext cx="6324600" cy="60975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CC6053A-1E28-44AE-B515-FDB17300C3A5}" type="slidenum">
              <a:rPr lang="en-US"/>
              <a:pPr/>
              <a:t>‹#›</a:t>
            </a:fld>
            <a:endParaRPr lang="en-US"/>
          </a:p>
        </p:txBody>
      </p:sp>
    </p:spTree>
    <p:extLst>
      <p:ext uri="{BB962C8B-B14F-4D97-AF65-F5344CB8AC3E}">
        <p14:creationId xmlns:p14="http://schemas.microsoft.com/office/powerpoint/2010/main" xmlns="" val="725194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C9C42A7-8D09-4C18-B4B3-1AB3887ABE0B}" type="slidenum">
              <a:rPr lang="en-US"/>
              <a:pPr/>
              <a:t>‹#›</a:t>
            </a:fld>
            <a:endParaRPr lang="en-US"/>
          </a:p>
        </p:txBody>
      </p:sp>
    </p:spTree>
    <p:extLst>
      <p:ext uri="{BB962C8B-B14F-4D97-AF65-F5344CB8AC3E}">
        <p14:creationId xmlns:p14="http://schemas.microsoft.com/office/powerpoint/2010/main" xmlns="" val="2000727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03275" y="4895850"/>
            <a:ext cx="8636000" cy="15144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803275" y="3228975"/>
            <a:ext cx="8636000" cy="16668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6DF56A1-47EA-43A8-973D-A680E2F36208}" type="slidenum">
              <a:rPr lang="en-US"/>
              <a:pPr/>
              <a:t>‹#›</a:t>
            </a:fld>
            <a:endParaRPr lang="en-US"/>
          </a:p>
        </p:txBody>
      </p:sp>
    </p:spTree>
    <p:extLst>
      <p:ext uri="{BB962C8B-B14F-4D97-AF65-F5344CB8AC3E}">
        <p14:creationId xmlns:p14="http://schemas.microsoft.com/office/powerpoint/2010/main" xmlns="" val="910163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2200275"/>
            <a:ext cx="4241800" cy="45735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56200" y="2200275"/>
            <a:ext cx="4241800" cy="45735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60EAF2D-9F82-4D65-B80E-BE934C52361E}" type="slidenum">
              <a:rPr lang="en-US"/>
              <a:pPr/>
              <a:t>‹#›</a:t>
            </a:fld>
            <a:endParaRPr lang="en-US"/>
          </a:p>
        </p:txBody>
      </p:sp>
    </p:spTree>
    <p:extLst>
      <p:ext uri="{BB962C8B-B14F-4D97-AF65-F5344CB8AC3E}">
        <p14:creationId xmlns:p14="http://schemas.microsoft.com/office/powerpoint/2010/main" xmlns="" val="2378826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8000" y="304800"/>
            <a:ext cx="9144000" cy="1270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8000" y="1704975"/>
            <a:ext cx="4489450"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8000" y="2416175"/>
            <a:ext cx="4489450"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60963" y="1704975"/>
            <a:ext cx="4491037"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60963" y="2416175"/>
            <a:ext cx="4491037"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29CA3ED2-98CD-4A32-89AE-95E029D78A61}" type="slidenum">
              <a:rPr lang="en-US"/>
              <a:pPr/>
              <a:t>‹#›</a:t>
            </a:fld>
            <a:endParaRPr lang="en-US"/>
          </a:p>
        </p:txBody>
      </p:sp>
    </p:spTree>
    <p:extLst>
      <p:ext uri="{BB962C8B-B14F-4D97-AF65-F5344CB8AC3E}">
        <p14:creationId xmlns:p14="http://schemas.microsoft.com/office/powerpoint/2010/main" xmlns="" val="1218625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DA2B093E-11B7-487C-88B2-B620B0FF853F}" type="slidenum">
              <a:rPr lang="en-US"/>
              <a:pPr/>
              <a:t>‹#›</a:t>
            </a:fld>
            <a:endParaRPr lang="en-US"/>
          </a:p>
        </p:txBody>
      </p:sp>
    </p:spTree>
    <p:extLst>
      <p:ext uri="{BB962C8B-B14F-4D97-AF65-F5344CB8AC3E}">
        <p14:creationId xmlns:p14="http://schemas.microsoft.com/office/powerpoint/2010/main" xmlns="" val="2067577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5662161-EDDF-41EC-BB55-67D1E44FD875}" type="slidenum">
              <a:rPr lang="en-US"/>
              <a:pPr/>
              <a:t>‹#›</a:t>
            </a:fld>
            <a:endParaRPr lang="en-US"/>
          </a:p>
        </p:txBody>
      </p:sp>
    </p:spTree>
    <p:extLst>
      <p:ext uri="{BB962C8B-B14F-4D97-AF65-F5344CB8AC3E}">
        <p14:creationId xmlns:p14="http://schemas.microsoft.com/office/powerpoint/2010/main" xmlns="" val="2354455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0" y="303213"/>
            <a:ext cx="3343275" cy="12906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71925" y="303213"/>
            <a:ext cx="5680075" cy="65039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8000" y="1593850"/>
            <a:ext cx="3343275" cy="52133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F11843C-6603-45CF-8397-783FD53D1B25}" type="slidenum">
              <a:rPr lang="en-US"/>
              <a:pPr/>
              <a:t>‹#›</a:t>
            </a:fld>
            <a:endParaRPr lang="en-US"/>
          </a:p>
        </p:txBody>
      </p:sp>
    </p:spTree>
    <p:extLst>
      <p:ext uri="{BB962C8B-B14F-4D97-AF65-F5344CB8AC3E}">
        <p14:creationId xmlns:p14="http://schemas.microsoft.com/office/powerpoint/2010/main" xmlns="" val="807203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90725" y="5334000"/>
            <a:ext cx="6096000" cy="6302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90725" y="681038"/>
            <a:ext cx="6096000" cy="4572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90725" y="5964238"/>
            <a:ext cx="6096000" cy="8937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529FEB3-F490-43E8-8EA1-5E7302B8B798}" type="slidenum">
              <a:rPr lang="en-US"/>
              <a:pPr/>
              <a:t>‹#›</a:t>
            </a:fld>
            <a:endParaRPr lang="en-US"/>
          </a:p>
        </p:txBody>
      </p:sp>
    </p:spTree>
    <p:extLst>
      <p:ext uri="{BB962C8B-B14F-4D97-AF65-F5344CB8AC3E}">
        <p14:creationId xmlns:p14="http://schemas.microsoft.com/office/powerpoint/2010/main" xmlns="" val="32841095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76275"/>
            <a:ext cx="8636000" cy="127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762000" y="2200275"/>
            <a:ext cx="8636000" cy="4573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762000" y="6942138"/>
            <a:ext cx="2117725" cy="5095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470275" y="6942138"/>
            <a:ext cx="3219450" cy="5095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7280275" y="6942138"/>
            <a:ext cx="2119313" cy="5095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E0FC6357-0447-42FB-B2E2-E8AD7F60BC2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info@time4writing.com"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
        <p:cNvGrpSpPr/>
        <p:nvPr/>
      </p:nvGrpSpPr>
      <p:grpSpPr>
        <a:xfrm>
          <a:off x="0" y="0"/>
          <a:ext cx="0" cy="0"/>
          <a:chOff x="0" y="0"/>
          <a:chExt cx="0" cy="0"/>
        </a:xfrm>
      </p:grpSpPr>
      <p:sp>
        <p:nvSpPr>
          <p:cNvPr id="2049" name="Rectangle 1"/>
          <p:cNvSpPr>
            <a:spLocks noGrp="1" noChangeArrowheads="1"/>
          </p:cNvSpPr>
          <p:nvPr>
            <p:ph type="ctrTitle"/>
          </p:nvPr>
        </p:nvSpPr>
        <p:spPr>
          <a:xfrm>
            <a:off x="858838" y="2436813"/>
            <a:ext cx="8340725" cy="1474787"/>
          </a:xfrm>
        </p:spPr>
        <p:txBody>
          <a:bodyPr lIns="0" tIns="0" rIns="0" bIns="0" anchor="t"/>
          <a:lstStyle/>
          <a:p>
            <a:pPr>
              <a:lnSpc>
                <a:spcPct val="95000"/>
              </a:lnSpc>
            </a:pPr>
            <a:r>
              <a:rPr lang="en-US" sz="4800" b="1">
                <a:solidFill>
                  <a:srgbClr val="073763"/>
                </a:solidFill>
                <a:latin typeface="Arial" pitchFamily="34" charset="0"/>
              </a:rPr>
              <a:t>Writing a Great</a:t>
            </a:r>
            <a:br>
              <a:rPr lang="en-US" sz="4800" b="1">
                <a:solidFill>
                  <a:srgbClr val="073763"/>
                </a:solidFill>
                <a:latin typeface="Arial" pitchFamily="34" charset="0"/>
              </a:rPr>
            </a:br>
            <a:r>
              <a:rPr lang="en-US" sz="4800" b="1">
                <a:solidFill>
                  <a:srgbClr val="073763"/>
                </a:solidFill>
                <a:latin typeface="Arial" pitchFamily="34" charset="0"/>
              </a:rPr>
              <a:t>Topic Sentence</a:t>
            </a:r>
          </a:p>
        </p:txBody>
      </p:sp>
      <p:pic>
        <p:nvPicPr>
          <p:cNvPr id="2052" name="Picture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88" y="1588"/>
            <a:ext cx="10172700" cy="1536700"/>
          </a:xfrm>
          <a:prstGeom prst="rect">
            <a:avLst/>
          </a:prstGeom>
          <a:noFill/>
          <a:extLst>
            <a:ext uri="{909E8E84-426E-40DD-AFC4-6F175D3DCCD1}">
              <a14:hiddenFill xmlns:a14="http://schemas.microsoft.com/office/drawing/2010/main" xmlns="">
                <a:solidFill>
                  <a:srgbClr val="FFFFFF"/>
                </a:solidFill>
              </a14:hiddenFill>
            </a:ext>
          </a:extLst>
        </p:spPr>
      </p:pic>
      <p:sp>
        <p:nvSpPr>
          <p:cNvPr id="2054" name="Text Box 6"/>
          <p:cNvSpPr txBox="1">
            <a:spLocks noChangeArrowheads="1"/>
          </p:cNvSpPr>
          <p:nvPr/>
        </p:nvSpPr>
        <p:spPr bwMode="auto">
          <a:xfrm>
            <a:off x="447675" y="4873625"/>
            <a:ext cx="9153525" cy="19145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lvl1pPr>
              <a:defRPr sz="2400">
                <a:solidFill>
                  <a:schemeClr val="tx1"/>
                </a:solidFill>
                <a:latin typeface="Times New Roman" pitchFamily="18" charset="0"/>
              </a:defRPr>
            </a:lvl1pPr>
            <a:lvl2pPr indent="-342900">
              <a:defRPr sz="2400">
                <a:solidFill>
                  <a:schemeClr val="tx1"/>
                </a:solidFill>
                <a:latin typeface="Times New Roman" pitchFamily="18" charset="0"/>
              </a:defRPr>
            </a:lvl2pPr>
            <a:lvl3pPr marL="857250" indent="-285750">
              <a:defRPr sz="2400">
                <a:solidFill>
                  <a:schemeClr val="tx1"/>
                </a:solidFill>
                <a:latin typeface="Times New Roman" pitchFamily="18" charset="0"/>
              </a:defRPr>
            </a:lvl3pPr>
            <a:lvl4pPr marL="1257300" indent="-228600">
              <a:defRPr sz="2400">
                <a:solidFill>
                  <a:schemeClr val="tx1"/>
                </a:solidFill>
                <a:latin typeface="Times New Roman" pitchFamily="18" charset="0"/>
              </a:defRPr>
            </a:lvl4pPr>
            <a:lvl5pPr marL="1714500" indent="-228600">
              <a:defRPr sz="2400">
                <a:solidFill>
                  <a:schemeClr val="tx1"/>
                </a:solidFill>
                <a:latin typeface="Times New Roman" pitchFamily="18" charset="0"/>
              </a:defRPr>
            </a:lvl5pPr>
            <a:lvl6pPr marL="2171700" indent="-228600" fontAlgn="base">
              <a:spcBef>
                <a:spcPct val="0"/>
              </a:spcBef>
              <a:spcAft>
                <a:spcPct val="0"/>
              </a:spcAft>
              <a:defRPr sz="2400">
                <a:solidFill>
                  <a:schemeClr val="tx1"/>
                </a:solidFill>
                <a:latin typeface="Times New Roman" pitchFamily="18" charset="0"/>
              </a:defRPr>
            </a:lvl6pPr>
            <a:lvl7pPr marL="2628900" indent="-228600" fontAlgn="base">
              <a:spcBef>
                <a:spcPct val="0"/>
              </a:spcBef>
              <a:spcAft>
                <a:spcPct val="0"/>
              </a:spcAft>
              <a:defRPr sz="2400">
                <a:solidFill>
                  <a:schemeClr val="tx1"/>
                </a:solidFill>
                <a:latin typeface="Times New Roman" pitchFamily="18" charset="0"/>
              </a:defRPr>
            </a:lvl7pPr>
            <a:lvl8pPr marL="3086100" indent="-228600" fontAlgn="base">
              <a:spcBef>
                <a:spcPct val="0"/>
              </a:spcBef>
              <a:spcAft>
                <a:spcPct val="0"/>
              </a:spcAft>
              <a:defRPr sz="2400">
                <a:solidFill>
                  <a:schemeClr val="tx1"/>
                </a:solidFill>
                <a:latin typeface="Times New Roman" pitchFamily="18" charset="0"/>
              </a:defRPr>
            </a:lvl8pPr>
            <a:lvl9pPr marL="3543300" indent="-228600" fontAlgn="base">
              <a:spcBef>
                <a:spcPct val="0"/>
              </a:spcBef>
              <a:spcAft>
                <a:spcPct val="0"/>
              </a:spcAft>
              <a:defRPr sz="2400">
                <a:solidFill>
                  <a:schemeClr val="tx1"/>
                </a:solidFill>
                <a:latin typeface="Times New Roman" pitchFamily="18" charset="0"/>
              </a:defRPr>
            </a:lvl9pPr>
          </a:lstStyle>
          <a:p>
            <a:pPr algn="ctr">
              <a:lnSpc>
                <a:spcPct val="95000"/>
              </a:lnSpc>
            </a:pPr>
            <a:r>
              <a:rPr lang="en-US" sz="1300">
                <a:solidFill>
                  <a:srgbClr val="073763"/>
                </a:solidFill>
              </a:rPr>
              <a:t> Time4Writing provides these teachers materials to teachers and parents at no cost. </a:t>
            </a:r>
          </a:p>
          <a:p>
            <a:pPr algn="ctr">
              <a:lnSpc>
                <a:spcPct val="95000"/>
              </a:lnSpc>
            </a:pPr>
            <a:r>
              <a:rPr lang="en-US" sz="1300">
                <a:solidFill>
                  <a:srgbClr val="073763"/>
                </a:solidFill>
              </a:rPr>
              <a:t>More presentations, handouts, interactive online exercises, and video lessons are freely available at Time4Writing.com. </a:t>
            </a:r>
          </a:p>
          <a:p>
            <a:pPr algn="ctr">
              <a:lnSpc>
                <a:spcPct val="95000"/>
              </a:lnSpc>
            </a:pPr>
            <a:r>
              <a:rPr lang="en-US" sz="1300">
                <a:solidFill>
                  <a:srgbClr val="073763"/>
                </a:solidFill>
              </a:rPr>
              <a:t>Consider linking to these resources from your school, teacher, or homeschool educational site. </a:t>
            </a:r>
          </a:p>
          <a:p>
            <a:pPr algn="ctr">
              <a:lnSpc>
                <a:spcPct val="95000"/>
              </a:lnSpc>
            </a:pPr>
            <a:endParaRPr lang="en-US" sz="1300">
              <a:solidFill>
                <a:srgbClr val="073763"/>
              </a:solidFill>
            </a:endParaRPr>
          </a:p>
          <a:p>
            <a:pPr algn="ctr">
              <a:lnSpc>
                <a:spcPct val="95000"/>
              </a:lnSpc>
            </a:pPr>
            <a:r>
              <a:rPr lang="en-US" sz="1300">
                <a:solidFill>
                  <a:srgbClr val="073763"/>
                </a:solidFill>
              </a:rPr>
              <a:t>The rules: These materials must maintain the visibility of the Time4Writing trademark and copyright information. </a:t>
            </a:r>
          </a:p>
          <a:p>
            <a:pPr algn="ctr">
              <a:lnSpc>
                <a:spcPct val="95000"/>
              </a:lnSpc>
            </a:pPr>
            <a:r>
              <a:rPr lang="en-US" sz="1300">
                <a:solidFill>
                  <a:srgbClr val="073763"/>
                </a:solidFill>
              </a:rPr>
              <a:t>They can be copied and used for educational purposes. They are not for resale.</a:t>
            </a:r>
          </a:p>
          <a:p>
            <a:pPr algn="ctr">
              <a:lnSpc>
                <a:spcPct val="95000"/>
              </a:lnSpc>
            </a:pPr>
            <a:r>
              <a:rPr lang="en-US" sz="1300">
                <a:solidFill>
                  <a:srgbClr val="073763"/>
                </a:solidFill>
              </a:rPr>
              <a:t>Want to give us feedback? We'd like to hear your views:</a:t>
            </a:r>
            <a:r>
              <a:rPr lang="en-US" sz="1300">
                <a:solidFill>
                  <a:srgbClr val="B45F06"/>
                </a:solidFill>
              </a:rPr>
              <a:t> </a:t>
            </a:r>
            <a:r>
              <a:rPr lang="en-US" sz="1300">
                <a:solidFill>
                  <a:srgbClr val="000000"/>
                </a:solidFill>
              </a:rPr>
              <a:t> </a:t>
            </a:r>
            <a:r>
              <a:rPr lang="en-US" sz="1300">
                <a:solidFill>
                  <a:srgbClr val="000000"/>
                </a:solidFill>
                <a:latin typeface="Arial" pitchFamily="34" charset="0"/>
              </a:rPr>
              <a:t> </a:t>
            </a:r>
          </a:p>
          <a:p>
            <a:pPr algn="ctr">
              <a:lnSpc>
                <a:spcPct val="95000"/>
              </a:lnSpc>
            </a:pPr>
            <a:r>
              <a:rPr lang="en-US" sz="1300" u="sng">
                <a:solidFill>
                  <a:srgbClr val="B45F06"/>
                </a:solidFill>
                <a:hlinkClick r:id="rId3"/>
              </a:rPr>
              <a:t>info@time4writing.com</a:t>
            </a:r>
          </a:p>
        </p:txBody>
      </p:sp>
      <p:sp>
        <p:nvSpPr>
          <p:cNvPr id="8" name="Rectangle 7"/>
          <p:cNvSpPr/>
          <p:nvPr/>
        </p:nvSpPr>
        <p:spPr>
          <a:xfrm>
            <a:off x="355600" y="7162800"/>
            <a:ext cx="9380538" cy="277812"/>
          </a:xfrm>
          <a:prstGeom prst="rect">
            <a:avLst/>
          </a:prstGeom>
          <a:solidFill>
            <a:srgbClr val="0F0F4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en-US"/>
          </a:p>
        </p:txBody>
      </p:sp>
      <p:sp>
        <p:nvSpPr>
          <p:cNvPr id="9" name="Text Box 4"/>
          <p:cNvSpPr txBox="1">
            <a:spLocks noChangeArrowheads="1"/>
          </p:cNvSpPr>
          <p:nvPr/>
        </p:nvSpPr>
        <p:spPr bwMode="auto">
          <a:xfrm>
            <a:off x="431800" y="7162800"/>
            <a:ext cx="9228138" cy="2339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a:lnSpc>
                <a:spcPct val="95000"/>
              </a:lnSpc>
            </a:pPr>
            <a:r>
              <a:rPr lang="en-US" sz="1600" dirty="0" smtClean="0">
                <a:solidFill>
                  <a:srgbClr val="FFFFFF"/>
                </a:solidFill>
                <a:latin typeface="Arial" pitchFamily="34" charset="0"/>
              </a:rPr>
              <a:t> Copyright 2012                    www.time4writing.com/free-writing-resources                    Copyright 2012  </a:t>
            </a:r>
            <a:endParaRPr lang="en-US" sz="1600" dirty="0">
              <a:solidFill>
                <a:srgbClr val="FFFFFF"/>
              </a:solidFill>
              <a:latin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
        <p:cNvGrpSpPr/>
        <p:nvPr/>
      </p:nvGrpSpPr>
      <p:grpSpPr>
        <a:xfrm>
          <a:off x="0" y="0"/>
          <a:ext cx="0" cy="0"/>
          <a:chOff x="0" y="0"/>
          <a:chExt cx="0" cy="0"/>
        </a:xfrm>
      </p:grpSpPr>
      <p:sp>
        <p:nvSpPr>
          <p:cNvPr id="11268" name="Text Box 4"/>
          <p:cNvSpPr txBox="1">
            <a:spLocks noChangeArrowheads="1"/>
          </p:cNvSpPr>
          <p:nvPr/>
        </p:nvSpPr>
        <p:spPr bwMode="auto">
          <a:xfrm>
            <a:off x="2586038" y="1889125"/>
            <a:ext cx="5084762" cy="7715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lvl1pPr>
              <a:defRPr sz="2400">
                <a:solidFill>
                  <a:schemeClr val="tx1"/>
                </a:solidFill>
                <a:latin typeface="Times New Roman" pitchFamily="18" charset="0"/>
              </a:defRPr>
            </a:lvl1pPr>
            <a:lvl2pPr indent="-342900">
              <a:defRPr sz="2400">
                <a:solidFill>
                  <a:schemeClr val="tx1"/>
                </a:solidFill>
                <a:latin typeface="Times New Roman" pitchFamily="18" charset="0"/>
              </a:defRPr>
            </a:lvl2pPr>
            <a:lvl3pPr marL="857250" indent="-285750">
              <a:defRPr sz="2400">
                <a:solidFill>
                  <a:schemeClr val="tx1"/>
                </a:solidFill>
                <a:latin typeface="Times New Roman" pitchFamily="18" charset="0"/>
              </a:defRPr>
            </a:lvl3pPr>
            <a:lvl4pPr marL="1257300" indent="-228600">
              <a:defRPr sz="2400">
                <a:solidFill>
                  <a:schemeClr val="tx1"/>
                </a:solidFill>
                <a:latin typeface="Times New Roman" pitchFamily="18" charset="0"/>
              </a:defRPr>
            </a:lvl4pPr>
            <a:lvl5pPr marL="1714500" indent="-228600">
              <a:defRPr sz="2400">
                <a:solidFill>
                  <a:schemeClr val="tx1"/>
                </a:solidFill>
                <a:latin typeface="Times New Roman" pitchFamily="18" charset="0"/>
              </a:defRPr>
            </a:lvl5pPr>
            <a:lvl6pPr marL="2171700" indent="-228600" fontAlgn="base">
              <a:spcBef>
                <a:spcPct val="0"/>
              </a:spcBef>
              <a:spcAft>
                <a:spcPct val="0"/>
              </a:spcAft>
              <a:defRPr sz="2400">
                <a:solidFill>
                  <a:schemeClr val="tx1"/>
                </a:solidFill>
                <a:latin typeface="Times New Roman" pitchFamily="18" charset="0"/>
              </a:defRPr>
            </a:lvl6pPr>
            <a:lvl7pPr marL="2628900" indent="-228600" fontAlgn="base">
              <a:spcBef>
                <a:spcPct val="0"/>
              </a:spcBef>
              <a:spcAft>
                <a:spcPct val="0"/>
              </a:spcAft>
              <a:defRPr sz="2400">
                <a:solidFill>
                  <a:schemeClr val="tx1"/>
                </a:solidFill>
                <a:latin typeface="Times New Roman" pitchFamily="18" charset="0"/>
              </a:defRPr>
            </a:lvl7pPr>
            <a:lvl8pPr marL="3086100" indent="-228600" fontAlgn="base">
              <a:spcBef>
                <a:spcPct val="0"/>
              </a:spcBef>
              <a:spcAft>
                <a:spcPct val="0"/>
              </a:spcAft>
              <a:defRPr sz="2400">
                <a:solidFill>
                  <a:schemeClr val="tx1"/>
                </a:solidFill>
                <a:latin typeface="Times New Roman" pitchFamily="18" charset="0"/>
              </a:defRPr>
            </a:lvl8pPr>
            <a:lvl9pPr marL="3543300" indent="-228600" fontAlgn="base">
              <a:spcBef>
                <a:spcPct val="0"/>
              </a:spcBef>
              <a:spcAft>
                <a:spcPct val="0"/>
              </a:spcAft>
              <a:defRPr sz="2400">
                <a:solidFill>
                  <a:schemeClr val="tx1"/>
                </a:solidFill>
                <a:latin typeface="Times New Roman" pitchFamily="18" charset="0"/>
              </a:defRPr>
            </a:lvl9pPr>
          </a:lstStyle>
          <a:p>
            <a:pPr algn="ctr">
              <a:lnSpc>
                <a:spcPct val="95000"/>
              </a:lnSpc>
            </a:pPr>
            <a:r>
              <a:rPr lang="en-US" sz="3700" b="1">
                <a:solidFill>
                  <a:srgbClr val="B45F06"/>
                </a:solidFill>
                <a:latin typeface="Courier New" pitchFamily="49" charset="0"/>
              </a:rPr>
              <a:t>The end.</a:t>
            </a:r>
            <a:endParaRPr lang="en-US" sz="3700" b="1">
              <a:solidFill>
                <a:srgbClr val="000000"/>
              </a:solidFill>
              <a:latin typeface="Arial" pitchFamily="34" charset="0"/>
            </a:endParaRPr>
          </a:p>
        </p:txBody>
      </p:sp>
      <p:sp>
        <p:nvSpPr>
          <p:cNvPr id="11269" name="Text Box 5"/>
          <p:cNvSpPr txBox="1">
            <a:spLocks noChangeArrowheads="1"/>
          </p:cNvSpPr>
          <p:nvPr/>
        </p:nvSpPr>
        <p:spPr bwMode="auto">
          <a:xfrm>
            <a:off x="1976438" y="2846388"/>
            <a:ext cx="6515100" cy="40703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lvl1pPr>
              <a:defRPr sz="2400">
                <a:solidFill>
                  <a:schemeClr val="tx1"/>
                </a:solidFill>
                <a:latin typeface="Times New Roman" pitchFamily="18" charset="0"/>
              </a:defRPr>
            </a:lvl1pPr>
            <a:lvl2pPr indent="-342900">
              <a:defRPr sz="2400">
                <a:solidFill>
                  <a:schemeClr val="tx1"/>
                </a:solidFill>
                <a:latin typeface="Times New Roman" pitchFamily="18" charset="0"/>
              </a:defRPr>
            </a:lvl2pPr>
            <a:lvl3pPr marL="857250" indent="-285750">
              <a:defRPr sz="2400">
                <a:solidFill>
                  <a:schemeClr val="tx1"/>
                </a:solidFill>
                <a:latin typeface="Times New Roman" pitchFamily="18" charset="0"/>
              </a:defRPr>
            </a:lvl3pPr>
            <a:lvl4pPr marL="1257300" indent="-228600">
              <a:defRPr sz="2400">
                <a:solidFill>
                  <a:schemeClr val="tx1"/>
                </a:solidFill>
                <a:latin typeface="Times New Roman" pitchFamily="18" charset="0"/>
              </a:defRPr>
            </a:lvl4pPr>
            <a:lvl5pPr marL="1714500" indent="-228600">
              <a:defRPr sz="2400">
                <a:solidFill>
                  <a:schemeClr val="tx1"/>
                </a:solidFill>
                <a:latin typeface="Times New Roman" pitchFamily="18" charset="0"/>
              </a:defRPr>
            </a:lvl5pPr>
            <a:lvl6pPr marL="2171700" indent="-228600" fontAlgn="base">
              <a:spcBef>
                <a:spcPct val="0"/>
              </a:spcBef>
              <a:spcAft>
                <a:spcPct val="0"/>
              </a:spcAft>
              <a:defRPr sz="2400">
                <a:solidFill>
                  <a:schemeClr val="tx1"/>
                </a:solidFill>
                <a:latin typeface="Times New Roman" pitchFamily="18" charset="0"/>
              </a:defRPr>
            </a:lvl6pPr>
            <a:lvl7pPr marL="2628900" indent="-228600" fontAlgn="base">
              <a:spcBef>
                <a:spcPct val="0"/>
              </a:spcBef>
              <a:spcAft>
                <a:spcPct val="0"/>
              </a:spcAft>
              <a:defRPr sz="2400">
                <a:solidFill>
                  <a:schemeClr val="tx1"/>
                </a:solidFill>
                <a:latin typeface="Times New Roman" pitchFamily="18" charset="0"/>
              </a:defRPr>
            </a:lvl7pPr>
            <a:lvl8pPr marL="3086100" indent="-228600" fontAlgn="base">
              <a:spcBef>
                <a:spcPct val="0"/>
              </a:spcBef>
              <a:spcAft>
                <a:spcPct val="0"/>
              </a:spcAft>
              <a:defRPr sz="2400">
                <a:solidFill>
                  <a:schemeClr val="tx1"/>
                </a:solidFill>
                <a:latin typeface="Times New Roman" pitchFamily="18" charset="0"/>
              </a:defRPr>
            </a:lvl8pPr>
            <a:lvl9pPr marL="3543300" indent="-228600" fontAlgn="base">
              <a:spcBef>
                <a:spcPct val="0"/>
              </a:spcBef>
              <a:spcAft>
                <a:spcPct val="0"/>
              </a:spcAft>
              <a:defRPr sz="2400">
                <a:solidFill>
                  <a:schemeClr val="tx1"/>
                </a:solidFill>
                <a:latin typeface="Times New Roman" pitchFamily="18" charset="0"/>
              </a:defRPr>
            </a:lvl9pPr>
          </a:lstStyle>
          <a:p>
            <a:pPr>
              <a:lnSpc>
                <a:spcPct val="95000"/>
              </a:lnSpc>
            </a:pPr>
            <a:r>
              <a:rPr lang="en-US">
                <a:solidFill>
                  <a:srgbClr val="073763"/>
                </a:solidFill>
                <a:latin typeface="Georgia" pitchFamily="18" charset="0"/>
              </a:rPr>
              <a:t>More free PARAGRAPH WRITING resources: </a:t>
            </a:r>
          </a:p>
          <a:p>
            <a:pPr lvl="1">
              <a:lnSpc>
                <a:spcPct val="95000"/>
              </a:lnSpc>
              <a:buClr>
                <a:srgbClr val="073763"/>
              </a:buClr>
              <a:buSzPct val="100000"/>
              <a:buFontTx/>
              <a:buChar char="•"/>
            </a:pPr>
            <a:r>
              <a:rPr lang="en-US">
                <a:solidFill>
                  <a:srgbClr val="073763"/>
                </a:solidFill>
                <a:latin typeface="Georgia" pitchFamily="18" charset="0"/>
              </a:rPr>
              <a:t>supporting details</a:t>
            </a:r>
          </a:p>
          <a:p>
            <a:pPr lvl="1">
              <a:lnSpc>
                <a:spcPct val="95000"/>
              </a:lnSpc>
              <a:buClr>
                <a:srgbClr val="073763"/>
              </a:buClr>
              <a:buSzPct val="100000"/>
              <a:buFontTx/>
              <a:buChar char="•"/>
            </a:pPr>
            <a:r>
              <a:rPr lang="en-US">
                <a:solidFill>
                  <a:srgbClr val="073763"/>
                </a:solidFill>
                <a:latin typeface="Georgia" pitchFamily="18" charset="0"/>
              </a:rPr>
              <a:t>concluding sentences</a:t>
            </a:r>
          </a:p>
          <a:p>
            <a:pPr lvl="1">
              <a:lnSpc>
                <a:spcPct val="95000"/>
              </a:lnSpc>
              <a:buClr>
                <a:srgbClr val="073763"/>
              </a:buClr>
              <a:buSzPct val="100000"/>
              <a:buFontTx/>
              <a:buChar char="•"/>
            </a:pPr>
            <a:r>
              <a:rPr lang="en-US">
                <a:solidFill>
                  <a:srgbClr val="073763"/>
                </a:solidFill>
                <a:latin typeface="Georgia" pitchFamily="18" charset="0"/>
              </a:rPr>
              <a:t>unity &amp; coherence</a:t>
            </a:r>
          </a:p>
          <a:p>
            <a:pPr lvl="1">
              <a:lnSpc>
                <a:spcPct val="95000"/>
              </a:lnSpc>
              <a:buClr>
                <a:srgbClr val="073763"/>
              </a:buClr>
              <a:buSzPct val="100000"/>
              <a:buFontTx/>
              <a:buChar char="•"/>
            </a:pPr>
            <a:r>
              <a:rPr lang="en-US">
                <a:solidFill>
                  <a:srgbClr val="073763"/>
                </a:solidFill>
                <a:latin typeface="Georgia" pitchFamily="18" charset="0"/>
              </a:rPr>
              <a:t>types (narrative, descriptive, expository)</a:t>
            </a:r>
          </a:p>
          <a:p>
            <a:pPr>
              <a:lnSpc>
                <a:spcPct val="95000"/>
              </a:lnSpc>
            </a:pPr>
            <a:endParaRPr lang="en-US">
              <a:solidFill>
                <a:srgbClr val="073763"/>
              </a:solidFill>
              <a:latin typeface="Georgia" pitchFamily="18" charset="0"/>
            </a:endParaRPr>
          </a:p>
          <a:p>
            <a:pPr>
              <a:lnSpc>
                <a:spcPct val="95000"/>
              </a:lnSpc>
            </a:pPr>
            <a:r>
              <a:rPr lang="en-US">
                <a:solidFill>
                  <a:srgbClr val="073763"/>
                </a:solidFill>
                <a:latin typeface="Georgia" pitchFamily="18" charset="0"/>
              </a:rPr>
              <a:t>Eight-week PARAGRAPH WRITING courses:</a:t>
            </a:r>
          </a:p>
          <a:p>
            <a:pPr lvl="1">
              <a:lnSpc>
                <a:spcPct val="95000"/>
              </a:lnSpc>
              <a:buClr>
                <a:srgbClr val="073763"/>
              </a:buClr>
              <a:buSzPct val="100000"/>
              <a:buFontTx/>
              <a:buChar char="•"/>
            </a:pPr>
            <a:r>
              <a:rPr lang="en-US">
                <a:solidFill>
                  <a:srgbClr val="073763"/>
                </a:solidFill>
                <a:latin typeface="Georgia" pitchFamily="18" charset="0"/>
              </a:rPr>
              <a:t>elementary school</a:t>
            </a:r>
          </a:p>
          <a:p>
            <a:pPr lvl="1">
              <a:lnSpc>
                <a:spcPct val="95000"/>
              </a:lnSpc>
              <a:buClr>
                <a:srgbClr val="073763"/>
              </a:buClr>
              <a:buSzPct val="100000"/>
              <a:buFontTx/>
              <a:buChar char="•"/>
            </a:pPr>
            <a:r>
              <a:rPr lang="en-US">
                <a:solidFill>
                  <a:srgbClr val="073763"/>
                </a:solidFill>
                <a:latin typeface="Georgia" pitchFamily="18" charset="0"/>
              </a:rPr>
              <a:t>middle school</a:t>
            </a:r>
          </a:p>
          <a:p>
            <a:pPr lvl="1">
              <a:lnSpc>
                <a:spcPct val="95000"/>
              </a:lnSpc>
              <a:buClr>
                <a:srgbClr val="073763"/>
              </a:buClr>
              <a:buSzPct val="100000"/>
              <a:buFontTx/>
              <a:buChar char="•"/>
            </a:pPr>
            <a:r>
              <a:rPr lang="en-US">
                <a:solidFill>
                  <a:srgbClr val="073763"/>
                </a:solidFill>
                <a:latin typeface="Georgia" pitchFamily="18" charset="0"/>
              </a:rPr>
              <a:t>high school</a:t>
            </a:r>
          </a:p>
        </p:txBody>
      </p:sp>
      <p:pic>
        <p:nvPicPr>
          <p:cNvPr id="11270" name="Picture 6"/>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175" y="1588"/>
            <a:ext cx="10171113" cy="1536700"/>
          </a:xfrm>
          <a:prstGeom prst="rect">
            <a:avLst/>
          </a:prstGeom>
          <a:noFill/>
          <a:extLst>
            <a:ext uri="{909E8E84-426E-40DD-AFC4-6F175D3DCCD1}">
              <a14:hiddenFill xmlns:a14="http://schemas.microsoft.com/office/drawing/2010/main" xmlns="">
                <a:solidFill>
                  <a:srgbClr val="FFFFFF"/>
                </a:solidFill>
              </a14:hiddenFill>
            </a:ext>
          </a:extLst>
        </p:spPr>
      </p:pic>
      <p:sp>
        <p:nvSpPr>
          <p:cNvPr id="8" name="Rectangle 7"/>
          <p:cNvSpPr/>
          <p:nvPr/>
        </p:nvSpPr>
        <p:spPr>
          <a:xfrm>
            <a:off x="355600" y="7162800"/>
            <a:ext cx="9380538" cy="277812"/>
          </a:xfrm>
          <a:prstGeom prst="rect">
            <a:avLst/>
          </a:prstGeom>
          <a:solidFill>
            <a:srgbClr val="0F0F4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en-US"/>
          </a:p>
        </p:txBody>
      </p:sp>
      <p:sp>
        <p:nvSpPr>
          <p:cNvPr id="9" name="Text Box 4"/>
          <p:cNvSpPr txBox="1">
            <a:spLocks noChangeArrowheads="1"/>
          </p:cNvSpPr>
          <p:nvPr/>
        </p:nvSpPr>
        <p:spPr bwMode="auto">
          <a:xfrm>
            <a:off x="431800" y="7162800"/>
            <a:ext cx="9228138" cy="2339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a:lnSpc>
                <a:spcPct val="95000"/>
              </a:lnSpc>
            </a:pPr>
            <a:r>
              <a:rPr lang="en-US" sz="1600" dirty="0" smtClean="0">
                <a:solidFill>
                  <a:srgbClr val="FFFFFF"/>
                </a:solidFill>
                <a:latin typeface="Arial" pitchFamily="34" charset="0"/>
              </a:rPr>
              <a:t> Copyright 2012                    www.time4writing.com/free-writing-resources                    Copyright 2012  </a:t>
            </a:r>
            <a:endParaRPr lang="en-US" sz="1600" dirty="0">
              <a:solidFill>
                <a:srgbClr val="FFFFFF"/>
              </a:solidFill>
              <a:latin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452438" y="2135188"/>
            <a:ext cx="9267825" cy="4813300"/>
          </a:xfrm>
        </p:spPr>
        <p:txBody>
          <a:bodyPr lIns="0" tIns="0" rIns="0" bIns="0" anchor="t"/>
          <a:lstStyle/>
          <a:p>
            <a:pPr>
              <a:lnSpc>
                <a:spcPct val="95000"/>
              </a:lnSpc>
              <a:buClr>
                <a:srgbClr val="073763"/>
              </a:buClr>
              <a:buFont typeface="Wingdings" pitchFamily="2" charset="2"/>
              <a:buNone/>
            </a:pPr>
            <a:r>
              <a:rPr lang="en-US" sz="3200">
                <a:solidFill>
                  <a:srgbClr val="073763"/>
                </a:solidFill>
                <a:latin typeface="Arial" pitchFamily="34" charset="0"/>
              </a:rPr>
              <a:t>Writing a good, solid </a:t>
            </a:r>
            <a:r>
              <a:rPr lang="en-US" sz="3200" b="1">
                <a:solidFill>
                  <a:srgbClr val="B45F06"/>
                </a:solidFill>
                <a:latin typeface="Arial" pitchFamily="34" charset="0"/>
              </a:rPr>
              <a:t>paragraph</a:t>
            </a:r>
            <a:r>
              <a:rPr lang="en-US" sz="3200">
                <a:solidFill>
                  <a:srgbClr val="073763"/>
                </a:solidFill>
                <a:latin typeface="Arial" pitchFamily="34" charset="0"/>
              </a:rPr>
              <a:t> is much easier when you know what needs to go in it. </a:t>
            </a:r>
            <a:br>
              <a:rPr lang="en-US" sz="3200">
                <a:solidFill>
                  <a:srgbClr val="073763"/>
                </a:solidFill>
                <a:latin typeface="Arial" pitchFamily="34" charset="0"/>
              </a:rPr>
            </a:br>
            <a:r>
              <a:rPr lang="en-US" sz="3200">
                <a:solidFill>
                  <a:srgbClr val="073763"/>
                </a:solidFill>
                <a:latin typeface="Arial" pitchFamily="34" charset="0"/>
              </a:rPr>
              <a:t> </a:t>
            </a:r>
            <a:br>
              <a:rPr lang="en-US" sz="3200">
                <a:solidFill>
                  <a:srgbClr val="073763"/>
                </a:solidFill>
                <a:latin typeface="Arial" pitchFamily="34" charset="0"/>
              </a:rPr>
            </a:br>
            <a:r>
              <a:rPr lang="en-US" sz="3200">
                <a:solidFill>
                  <a:srgbClr val="073763"/>
                </a:solidFill>
                <a:latin typeface="Arial" pitchFamily="34" charset="0"/>
              </a:rPr>
              <a:t>Think of it as a recipe:</a:t>
            </a:r>
            <a:br>
              <a:rPr lang="en-US" sz="3200">
                <a:solidFill>
                  <a:srgbClr val="073763"/>
                </a:solidFill>
                <a:latin typeface="Arial" pitchFamily="34" charset="0"/>
              </a:rPr>
            </a:br>
            <a:r>
              <a:rPr lang="en-US" sz="3200">
                <a:solidFill>
                  <a:srgbClr val="073763"/>
                </a:solidFill>
                <a:latin typeface="Arial" pitchFamily="34" charset="0"/>
              </a:rPr>
              <a:t> </a:t>
            </a:r>
            <a:br>
              <a:rPr lang="en-US" sz="3200">
                <a:solidFill>
                  <a:srgbClr val="073763"/>
                </a:solidFill>
                <a:latin typeface="Arial" pitchFamily="34" charset="0"/>
              </a:rPr>
            </a:br>
            <a:r>
              <a:rPr lang="en-US" sz="3200">
                <a:solidFill>
                  <a:srgbClr val="073763"/>
                </a:solidFill>
                <a:latin typeface="Arial" pitchFamily="34" charset="0"/>
              </a:rPr>
              <a:t>gather all the ingredients </a:t>
            </a:r>
            <a:br>
              <a:rPr lang="en-US" sz="3200">
                <a:solidFill>
                  <a:srgbClr val="073763"/>
                </a:solidFill>
                <a:latin typeface="Arial" pitchFamily="34" charset="0"/>
              </a:rPr>
            </a:br>
            <a:r>
              <a:rPr lang="en-US" sz="3200">
                <a:solidFill>
                  <a:srgbClr val="073763"/>
                </a:solidFill>
                <a:latin typeface="Arial" pitchFamily="34" charset="0"/>
              </a:rPr>
              <a:t>put them in in the right order </a:t>
            </a:r>
            <a:br>
              <a:rPr lang="en-US" sz="3200">
                <a:solidFill>
                  <a:srgbClr val="073763"/>
                </a:solidFill>
                <a:latin typeface="Arial" pitchFamily="34" charset="0"/>
              </a:rPr>
            </a:br>
            <a:r>
              <a:rPr lang="en-US" sz="3200">
                <a:solidFill>
                  <a:srgbClr val="073763"/>
                </a:solidFill>
                <a:latin typeface="Arial" pitchFamily="34" charset="0"/>
              </a:rPr>
              <a:t>check to be sure it’s done (properly)</a:t>
            </a:r>
            <a:br>
              <a:rPr lang="en-US" sz="3200">
                <a:solidFill>
                  <a:srgbClr val="073763"/>
                </a:solidFill>
                <a:latin typeface="Arial" pitchFamily="34" charset="0"/>
              </a:rPr>
            </a:br>
            <a:r>
              <a:rPr lang="en-US" sz="3200">
                <a:solidFill>
                  <a:srgbClr val="073763"/>
                </a:solidFill>
                <a:latin typeface="Arial" pitchFamily="34" charset="0"/>
              </a:rPr>
              <a:t>  </a:t>
            </a:r>
            <a:br>
              <a:rPr lang="en-US" sz="3200">
                <a:solidFill>
                  <a:srgbClr val="073763"/>
                </a:solidFill>
                <a:latin typeface="Arial" pitchFamily="34" charset="0"/>
              </a:rPr>
            </a:br>
            <a:r>
              <a:rPr lang="en-US" sz="3200">
                <a:solidFill>
                  <a:srgbClr val="073763"/>
                </a:solidFill>
                <a:latin typeface="Arial" pitchFamily="34" charset="0"/>
              </a:rPr>
              <a:t>The first ingredient is the </a:t>
            </a:r>
            <a:r>
              <a:rPr lang="en-US" sz="3200" b="1">
                <a:solidFill>
                  <a:srgbClr val="B45F06"/>
                </a:solidFill>
                <a:latin typeface="Arial" pitchFamily="34" charset="0"/>
              </a:rPr>
              <a:t>topic sentence</a:t>
            </a:r>
            <a:r>
              <a:rPr lang="en-US" sz="3200">
                <a:solidFill>
                  <a:srgbClr val="073763"/>
                </a:solidFill>
                <a:latin typeface="Arial" pitchFamily="34" charset="0"/>
              </a:rPr>
              <a:t>. </a:t>
            </a:r>
          </a:p>
        </p:txBody>
      </p:sp>
      <p:pic>
        <p:nvPicPr>
          <p:cNvPr id="3076" name="Picture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88" y="1588"/>
            <a:ext cx="10172700" cy="1536700"/>
          </a:xfrm>
          <a:prstGeom prst="rect">
            <a:avLst/>
          </a:prstGeom>
          <a:noFill/>
          <a:extLst>
            <a:ext uri="{909E8E84-426E-40DD-AFC4-6F175D3DCCD1}">
              <a14:hiddenFill xmlns:a14="http://schemas.microsoft.com/office/drawing/2010/main" xmlns="">
                <a:solidFill>
                  <a:srgbClr val="FFFFFF"/>
                </a:solidFill>
              </a14:hiddenFill>
            </a:ext>
          </a:extLst>
        </p:spPr>
      </p:pic>
      <p:sp>
        <p:nvSpPr>
          <p:cNvPr id="7" name="Rectangle 6"/>
          <p:cNvSpPr/>
          <p:nvPr/>
        </p:nvSpPr>
        <p:spPr>
          <a:xfrm>
            <a:off x="355600" y="7162800"/>
            <a:ext cx="9380538" cy="277812"/>
          </a:xfrm>
          <a:prstGeom prst="rect">
            <a:avLst/>
          </a:prstGeom>
          <a:solidFill>
            <a:srgbClr val="0F0F4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en-US"/>
          </a:p>
        </p:txBody>
      </p:sp>
      <p:sp>
        <p:nvSpPr>
          <p:cNvPr id="8" name="Text Box 4"/>
          <p:cNvSpPr txBox="1">
            <a:spLocks noChangeArrowheads="1"/>
          </p:cNvSpPr>
          <p:nvPr/>
        </p:nvSpPr>
        <p:spPr bwMode="auto">
          <a:xfrm>
            <a:off x="431800" y="7162800"/>
            <a:ext cx="9228138" cy="2339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a:lnSpc>
                <a:spcPct val="95000"/>
              </a:lnSpc>
            </a:pPr>
            <a:r>
              <a:rPr lang="en-US" sz="1600" dirty="0" smtClean="0">
                <a:solidFill>
                  <a:srgbClr val="FFFFFF"/>
                </a:solidFill>
                <a:latin typeface="Arial" pitchFamily="34" charset="0"/>
              </a:rPr>
              <a:t> Copyright 2012                    www.time4writing.com/free-writing-resources                    Copyright 2012  </a:t>
            </a:r>
            <a:endParaRPr lang="en-US" sz="1600" dirty="0">
              <a:solidFill>
                <a:srgbClr val="FFFFFF"/>
              </a:solidFill>
              <a:latin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
        <p:cNvGrpSpPr/>
        <p:nvPr/>
      </p:nvGrpSpPr>
      <p:grpSpPr>
        <a:xfrm>
          <a:off x="0" y="0"/>
          <a:ext cx="0" cy="0"/>
          <a:chOff x="0" y="0"/>
          <a:chExt cx="0" cy="0"/>
        </a:xfrm>
      </p:grpSpPr>
      <p:sp>
        <p:nvSpPr>
          <p:cNvPr id="4097" name="Rectangle 1"/>
          <p:cNvSpPr>
            <a:spLocks noGrp="1" noChangeArrowheads="1"/>
          </p:cNvSpPr>
          <p:nvPr>
            <p:ph type="ctrTitle"/>
          </p:nvPr>
        </p:nvSpPr>
        <p:spPr>
          <a:xfrm>
            <a:off x="857250" y="1727200"/>
            <a:ext cx="8353425" cy="738188"/>
          </a:xfrm>
        </p:spPr>
        <p:txBody>
          <a:bodyPr lIns="0" tIns="0" rIns="0" bIns="0" anchor="t"/>
          <a:lstStyle/>
          <a:p>
            <a:pPr>
              <a:lnSpc>
                <a:spcPct val="95000"/>
              </a:lnSpc>
            </a:pPr>
            <a:r>
              <a:rPr lang="en-US" sz="4800" b="1">
                <a:solidFill>
                  <a:srgbClr val="B45F06"/>
                </a:solidFill>
                <a:latin typeface="Arial" pitchFamily="34" charset="0"/>
              </a:rPr>
              <a:t>The Magic Formula</a:t>
            </a:r>
          </a:p>
        </p:txBody>
      </p:sp>
      <p:sp>
        <p:nvSpPr>
          <p:cNvPr id="4100" name="Text Box 4"/>
          <p:cNvSpPr txBox="1">
            <a:spLocks noChangeArrowheads="1"/>
          </p:cNvSpPr>
          <p:nvPr/>
        </p:nvSpPr>
        <p:spPr bwMode="auto">
          <a:xfrm>
            <a:off x="7462838" y="2947988"/>
            <a:ext cx="2466975" cy="18589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lvl1pPr>
              <a:defRPr sz="2400">
                <a:solidFill>
                  <a:schemeClr val="tx1"/>
                </a:solidFill>
                <a:latin typeface="Times New Roman" pitchFamily="18" charset="0"/>
              </a:defRPr>
            </a:lvl1pPr>
            <a:lvl2pPr indent="-342900">
              <a:defRPr sz="2400">
                <a:solidFill>
                  <a:schemeClr val="tx1"/>
                </a:solidFill>
                <a:latin typeface="Times New Roman" pitchFamily="18" charset="0"/>
              </a:defRPr>
            </a:lvl2pPr>
            <a:lvl3pPr marL="857250" indent="-285750">
              <a:defRPr sz="2400">
                <a:solidFill>
                  <a:schemeClr val="tx1"/>
                </a:solidFill>
                <a:latin typeface="Times New Roman" pitchFamily="18" charset="0"/>
              </a:defRPr>
            </a:lvl3pPr>
            <a:lvl4pPr marL="1257300" indent="-228600">
              <a:defRPr sz="2400">
                <a:solidFill>
                  <a:schemeClr val="tx1"/>
                </a:solidFill>
                <a:latin typeface="Times New Roman" pitchFamily="18" charset="0"/>
              </a:defRPr>
            </a:lvl4pPr>
            <a:lvl5pPr marL="1714500" indent="-228600">
              <a:defRPr sz="2400">
                <a:solidFill>
                  <a:schemeClr val="tx1"/>
                </a:solidFill>
                <a:latin typeface="Times New Roman" pitchFamily="18" charset="0"/>
              </a:defRPr>
            </a:lvl5pPr>
            <a:lvl6pPr marL="2171700" indent="-228600" fontAlgn="base">
              <a:spcBef>
                <a:spcPct val="0"/>
              </a:spcBef>
              <a:spcAft>
                <a:spcPct val="0"/>
              </a:spcAft>
              <a:defRPr sz="2400">
                <a:solidFill>
                  <a:schemeClr val="tx1"/>
                </a:solidFill>
                <a:latin typeface="Times New Roman" pitchFamily="18" charset="0"/>
              </a:defRPr>
            </a:lvl6pPr>
            <a:lvl7pPr marL="2628900" indent="-228600" fontAlgn="base">
              <a:spcBef>
                <a:spcPct val="0"/>
              </a:spcBef>
              <a:spcAft>
                <a:spcPct val="0"/>
              </a:spcAft>
              <a:defRPr sz="2400">
                <a:solidFill>
                  <a:schemeClr val="tx1"/>
                </a:solidFill>
                <a:latin typeface="Times New Roman" pitchFamily="18" charset="0"/>
              </a:defRPr>
            </a:lvl7pPr>
            <a:lvl8pPr marL="3086100" indent="-228600" fontAlgn="base">
              <a:spcBef>
                <a:spcPct val="0"/>
              </a:spcBef>
              <a:spcAft>
                <a:spcPct val="0"/>
              </a:spcAft>
              <a:defRPr sz="2400">
                <a:solidFill>
                  <a:schemeClr val="tx1"/>
                </a:solidFill>
                <a:latin typeface="Times New Roman" pitchFamily="18" charset="0"/>
              </a:defRPr>
            </a:lvl8pPr>
            <a:lvl9pPr marL="3543300" indent="-228600" fontAlgn="base">
              <a:spcBef>
                <a:spcPct val="0"/>
              </a:spcBef>
              <a:spcAft>
                <a:spcPct val="0"/>
              </a:spcAft>
              <a:defRPr sz="2400">
                <a:solidFill>
                  <a:schemeClr val="tx1"/>
                </a:solidFill>
                <a:latin typeface="Times New Roman" pitchFamily="18" charset="0"/>
              </a:defRPr>
            </a:lvl9pPr>
          </a:lstStyle>
          <a:p>
            <a:pPr algn="ctr">
              <a:lnSpc>
                <a:spcPct val="95000"/>
              </a:lnSpc>
            </a:pPr>
            <a:r>
              <a:rPr lang="en-US" sz="3200" b="1">
                <a:solidFill>
                  <a:srgbClr val="073763"/>
                </a:solidFill>
                <a:latin typeface="Arial" pitchFamily="34" charset="0"/>
              </a:rPr>
              <a:t>a great</a:t>
            </a:r>
          </a:p>
          <a:p>
            <a:pPr algn="ctr">
              <a:lnSpc>
                <a:spcPct val="95000"/>
              </a:lnSpc>
            </a:pPr>
            <a:r>
              <a:rPr lang="en-US" sz="3200" b="1">
                <a:solidFill>
                  <a:srgbClr val="073763"/>
                </a:solidFill>
                <a:latin typeface="Arial" pitchFamily="34" charset="0"/>
              </a:rPr>
              <a:t>topic</a:t>
            </a:r>
          </a:p>
          <a:p>
            <a:pPr algn="ctr">
              <a:lnSpc>
                <a:spcPct val="95000"/>
              </a:lnSpc>
            </a:pPr>
            <a:r>
              <a:rPr lang="en-US" sz="3200" b="1">
                <a:solidFill>
                  <a:srgbClr val="073763"/>
                </a:solidFill>
                <a:latin typeface="Arial" pitchFamily="34" charset="0"/>
              </a:rPr>
              <a:t> sentence</a:t>
            </a:r>
            <a:r>
              <a:rPr lang="en-US" sz="2700">
                <a:solidFill>
                  <a:srgbClr val="073763"/>
                </a:solidFill>
                <a:latin typeface="Arial" pitchFamily="34" charset="0"/>
              </a:rPr>
              <a:t> </a:t>
            </a:r>
          </a:p>
          <a:p>
            <a:pPr>
              <a:lnSpc>
                <a:spcPct val="95000"/>
              </a:lnSpc>
            </a:pPr>
            <a:endParaRPr lang="en-US" sz="2700">
              <a:solidFill>
                <a:srgbClr val="073763"/>
              </a:solidFill>
              <a:latin typeface="Arial" pitchFamily="34" charset="0"/>
            </a:endParaRPr>
          </a:p>
        </p:txBody>
      </p:sp>
      <p:sp>
        <p:nvSpPr>
          <p:cNvPr id="4101" name="Text Box 5"/>
          <p:cNvSpPr txBox="1">
            <a:spLocks noChangeArrowheads="1"/>
          </p:cNvSpPr>
          <p:nvPr/>
        </p:nvSpPr>
        <p:spPr bwMode="auto">
          <a:xfrm>
            <a:off x="350838" y="2846388"/>
            <a:ext cx="2466975" cy="14589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lvl1pPr>
              <a:defRPr sz="2400">
                <a:solidFill>
                  <a:schemeClr val="tx1"/>
                </a:solidFill>
                <a:latin typeface="Times New Roman" pitchFamily="18" charset="0"/>
              </a:defRPr>
            </a:lvl1pPr>
            <a:lvl2pPr indent="-342900">
              <a:defRPr sz="2400">
                <a:solidFill>
                  <a:schemeClr val="tx1"/>
                </a:solidFill>
                <a:latin typeface="Times New Roman" pitchFamily="18" charset="0"/>
              </a:defRPr>
            </a:lvl2pPr>
            <a:lvl3pPr marL="857250" indent="-285750">
              <a:defRPr sz="2400">
                <a:solidFill>
                  <a:schemeClr val="tx1"/>
                </a:solidFill>
                <a:latin typeface="Times New Roman" pitchFamily="18" charset="0"/>
              </a:defRPr>
            </a:lvl3pPr>
            <a:lvl4pPr marL="1257300" indent="-228600">
              <a:defRPr sz="2400">
                <a:solidFill>
                  <a:schemeClr val="tx1"/>
                </a:solidFill>
                <a:latin typeface="Times New Roman" pitchFamily="18" charset="0"/>
              </a:defRPr>
            </a:lvl4pPr>
            <a:lvl5pPr marL="1714500" indent="-228600">
              <a:defRPr sz="2400">
                <a:solidFill>
                  <a:schemeClr val="tx1"/>
                </a:solidFill>
                <a:latin typeface="Times New Roman" pitchFamily="18" charset="0"/>
              </a:defRPr>
            </a:lvl5pPr>
            <a:lvl6pPr marL="2171700" indent="-228600" fontAlgn="base">
              <a:spcBef>
                <a:spcPct val="0"/>
              </a:spcBef>
              <a:spcAft>
                <a:spcPct val="0"/>
              </a:spcAft>
              <a:defRPr sz="2400">
                <a:solidFill>
                  <a:schemeClr val="tx1"/>
                </a:solidFill>
                <a:latin typeface="Times New Roman" pitchFamily="18" charset="0"/>
              </a:defRPr>
            </a:lvl6pPr>
            <a:lvl7pPr marL="2628900" indent="-228600" fontAlgn="base">
              <a:spcBef>
                <a:spcPct val="0"/>
              </a:spcBef>
              <a:spcAft>
                <a:spcPct val="0"/>
              </a:spcAft>
              <a:defRPr sz="2400">
                <a:solidFill>
                  <a:schemeClr val="tx1"/>
                </a:solidFill>
                <a:latin typeface="Times New Roman" pitchFamily="18" charset="0"/>
              </a:defRPr>
            </a:lvl7pPr>
            <a:lvl8pPr marL="3086100" indent="-228600" fontAlgn="base">
              <a:spcBef>
                <a:spcPct val="0"/>
              </a:spcBef>
              <a:spcAft>
                <a:spcPct val="0"/>
              </a:spcAft>
              <a:defRPr sz="2400">
                <a:solidFill>
                  <a:schemeClr val="tx1"/>
                </a:solidFill>
                <a:latin typeface="Times New Roman" pitchFamily="18" charset="0"/>
              </a:defRPr>
            </a:lvl8pPr>
            <a:lvl9pPr marL="3543300" indent="-228600" fontAlgn="base">
              <a:spcBef>
                <a:spcPct val="0"/>
              </a:spcBef>
              <a:spcAft>
                <a:spcPct val="0"/>
              </a:spcAft>
              <a:defRPr sz="2400">
                <a:solidFill>
                  <a:schemeClr val="tx1"/>
                </a:solidFill>
                <a:latin typeface="Times New Roman" pitchFamily="18" charset="0"/>
              </a:defRPr>
            </a:lvl9pPr>
          </a:lstStyle>
          <a:p>
            <a:pPr algn="ctr">
              <a:lnSpc>
                <a:spcPct val="95000"/>
              </a:lnSpc>
            </a:pPr>
            <a:r>
              <a:rPr lang="en-US" sz="3200" b="1">
                <a:solidFill>
                  <a:srgbClr val="073763"/>
                </a:solidFill>
                <a:latin typeface="Arial" pitchFamily="34" charset="0"/>
              </a:rPr>
              <a:t> an </a:t>
            </a:r>
          </a:p>
          <a:p>
            <a:pPr algn="ctr">
              <a:lnSpc>
                <a:spcPct val="95000"/>
              </a:lnSpc>
            </a:pPr>
            <a:r>
              <a:rPr lang="en-US" sz="3200" b="1">
                <a:solidFill>
                  <a:srgbClr val="073763"/>
                </a:solidFill>
                <a:latin typeface="Arial" pitchFamily="34" charset="0"/>
              </a:rPr>
              <a:t> interesting </a:t>
            </a:r>
            <a:r>
              <a:rPr lang="en-US" sz="3200" b="1">
                <a:solidFill>
                  <a:srgbClr val="000000"/>
                </a:solidFill>
                <a:latin typeface="Arial" pitchFamily="34" charset="0"/>
              </a:rPr>
              <a:t/>
            </a:r>
            <a:br>
              <a:rPr lang="en-US" sz="3200" b="1">
                <a:solidFill>
                  <a:srgbClr val="000000"/>
                </a:solidFill>
                <a:latin typeface="Arial" pitchFamily="34" charset="0"/>
              </a:rPr>
            </a:br>
            <a:r>
              <a:rPr lang="en-US" sz="3200" b="1">
                <a:solidFill>
                  <a:srgbClr val="073763"/>
                </a:solidFill>
                <a:latin typeface="Arial" pitchFamily="34" charset="0"/>
              </a:rPr>
              <a:t>subject</a:t>
            </a:r>
            <a:endParaRPr lang="en-US" sz="3200" b="1">
              <a:solidFill>
                <a:srgbClr val="000000"/>
              </a:solidFill>
              <a:latin typeface="Arial" pitchFamily="34" charset="0"/>
            </a:endParaRPr>
          </a:p>
        </p:txBody>
      </p:sp>
      <p:sp>
        <p:nvSpPr>
          <p:cNvPr id="4102" name="Text Box 6"/>
          <p:cNvSpPr txBox="1">
            <a:spLocks noChangeArrowheads="1"/>
          </p:cNvSpPr>
          <p:nvPr/>
        </p:nvSpPr>
        <p:spPr bwMode="auto">
          <a:xfrm>
            <a:off x="4008438" y="2846388"/>
            <a:ext cx="2466975" cy="18589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lvl1pPr>
              <a:defRPr sz="2400">
                <a:solidFill>
                  <a:schemeClr val="tx1"/>
                </a:solidFill>
                <a:latin typeface="Times New Roman" pitchFamily="18" charset="0"/>
              </a:defRPr>
            </a:lvl1pPr>
            <a:lvl2pPr indent="-342900">
              <a:defRPr sz="2400">
                <a:solidFill>
                  <a:schemeClr val="tx1"/>
                </a:solidFill>
                <a:latin typeface="Times New Roman" pitchFamily="18" charset="0"/>
              </a:defRPr>
            </a:lvl2pPr>
            <a:lvl3pPr marL="857250" indent="-285750">
              <a:defRPr sz="2400">
                <a:solidFill>
                  <a:schemeClr val="tx1"/>
                </a:solidFill>
                <a:latin typeface="Times New Roman" pitchFamily="18" charset="0"/>
              </a:defRPr>
            </a:lvl3pPr>
            <a:lvl4pPr marL="1257300" indent="-228600">
              <a:defRPr sz="2400">
                <a:solidFill>
                  <a:schemeClr val="tx1"/>
                </a:solidFill>
                <a:latin typeface="Times New Roman" pitchFamily="18" charset="0"/>
              </a:defRPr>
            </a:lvl4pPr>
            <a:lvl5pPr marL="1714500" indent="-228600">
              <a:defRPr sz="2400">
                <a:solidFill>
                  <a:schemeClr val="tx1"/>
                </a:solidFill>
                <a:latin typeface="Times New Roman" pitchFamily="18" charset="0"/>
              </a:defRPr>
            </a:lvl5pPr>
            <a:lvl6pPr marL="2171700" indent="-228600" fontAlgn="base">
              <a:spcBef>
                <a:spcPct val="0"/>
              </a:spcBef>
              <a:spcAft>
                <a:spcPct val="0"/>
              </a:spcAft>
              <a:defRPr sz="2400">
                <a:solidFill>
                  <a:schemeClr val="tx1"/>
                </a:solidFill>
                <a:latin typeface="Times New Roman" pitchFamily="18" charset="0"/>
              </a:defRPr>
            </a:lvl6pPr>
            <a:lvl7pPr marL="2628900" indent="-228600" fontAlgn="base">
              <a:spcBef>
                <a:spcPct val="0"/>
              </a:spcBef>
              <a:spcAft>
                <a:spcPct val="0"/>
              </a:spcAft>
              <a:defRPr sz="2400">
                <a:solidFill>
                  <a:schemeClr val="tx1"/>
                </a:solidFill>
                <a:latin typeface="Times New Roman" pitchFamily="18" charset="0"/>
              </a:defRPr>
            </a:lvl7pPr>
            <a:lvl8pPr marL="3086100" indent="-228600" fontAlgn="base">
              <a:spcBef>
                <a:spcPct val="0"/>
              </a:spcBef>
              <a:spcAft>
                <a:spcPct val="0"/>
              </a:spcAft>
              <a:defRPr sz="2400">
                <a:solidFill>
                  <a:schemeClr val="tx1"/>
                </a:solidFill>
                <a:latin typeface="Times New Roman" pitchFamily="18" charset="0"/>
              </a:defRPr>
            </a:lvl8pPr>
            <a:lvl9pPr marL="3543300" indent="-228600" fontAlgn="base">
              <a:spcBef>
                <a:spcPct val="0"/>
              </a:spcBef>
              <a:spcAft>
                <a:spcPct val="0"/>
              </a:spcAft>
              <a:defRPr sz="2400">
                <a:solidFill>
                  <a:schemeClr val="tx1"/>
                </a:solidFill>
                <a:latin typeface="Times New Roman" pitchFamily="18" charset="0"/>
              </a:defRPr>
            </a:lvl9pPr>
          </a:lstStyle>
          <a:p>
            <a:pPr algn="ctr">
              <a:lnSpc>
                <a:spcPct val="95000"/>
              </a:lnSpc>
            </a:pPr>
            <a:r>
              <a:rPr lang="en-US" sz="3200" b="1">
                <a:solidFill>
                  <a:srgbClr val="073763"/>
                </a:solidFill>
                <a:latin typeface="Arial" pitchFamily="34" charset="0"/>
              </a:rPr>
              <a:t>how you/others</a:t>
            </a:r>
          </a:p>
          <a:p>
            <a:pPr algn="ctr">
              <a:lnSpc>
                <a:spcPct val="95000"/>
              </a:lnSpc>
            </a:pPr>
            <a:r>
              <a:rPr lang="en-US" sz="3200" b="1">
                <a:solidFill>
                  <a:srgbClr val="073763"/>
                </a:solidFill>
                <a:latin typeface="Arial" pitchFamily="34" charset="0"/>
              </a:rPr>
              <a:t>feel about it</a:t>
            </a:r>
            <a:r>
              <a:rPr lang="en-US" sz="3200" b="1">
                <a:solidFill>
                  <a:srgbClr val="000000"/>
                </a:solidFill>
                <a:latin typeface="Arial" pitchFamily="34" charset="0"/>
              </a:rPr>
              <a:t> </a:t>
            </a:r>
          </a:p>
          <a:p>
            <a:pPr>
              <a:lnSpc>
                <a:spcPct val="95000"/>
              </a:lnSpc>
            </a:pPr>
            <a:endParaRPr lang="en-US" sz="2700">
              <a:solidFill>
                <a:srgbClr val="073763"/>
              </a:solidFill>
              <a:latin typeface="Arial" pitchFamily="34" charset="0"/>
            </a:endParaRPr>
          </a:p>
        </p:txBody>
      </p:sp>
      <p:sp>
        <p:nvSpPr>
          <p:cNvPr id="4103" name="Text Box 7"/>
          <p:cNvSpPr txBox="1">
            <a:spLocks noChangeArrowheads="1"/>
          </p:cNvSpPr>
          <p:nvPr/>
        </p:nvSpPr>
        <p:spPr bwMode="auto">
          <a:xfrm>
            <a:off x="3094038" y="3455988"/>
            <a:ext cx="576262" cy="6191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lvl1pPr>
              <a:defRPr sz="2400">
                <a:solidFill>
                  <a:schemeClr val="tx1"/>
                </a:solidFill>
                <a:latin typeface="Times New Roman" pitchFamily="18" charset="0"/>
              </a:defRPr>
            </a:lvl1pPr>
            <a:lvl2pPr indent="-342900">
              <a:defRPr sz="2400">
                <a:solidFill>
                  <a:schemeClr val="tx1"/>
                </a:solidFill>
                <a:latin typeface="Times New Roman" pitchFamily="18" charset="0"/>
              </a:defRPr>
            </a:lvl2pPr>
            <a:lvl3pPr marL="857250" indent="-285750">
              <a:defRPr sz="2400">
                <a:solidFill>
                  <a:schemeClr val="tx1"/>
                </a:solidFill>
                <a:latin typeface="Times New Roman" pitchFamily="18" charset="0"/>
              </a:defRPr>
            </a:lvl3pPr>
            <a:lvl4pPr marL="1257300" indent="-228600">
              <a:defRPr sz="2400">
                <a:solidFill>
                  <a:schemeClr val="tx1"/>
                </a:solidFill>
                <a:latin typeface="Times New Roman" pitchFamily="18" charset="0"/>
              </a:defRPr>
            </a:lvl4pPr>
            <a:lvl5pPr marL="1714500" indent="-228600">
              <a:defRPr sz="2400">
                <a:solidFill>
                  <a:schemeClr val="tx1"/>
                </a:solidFill>
                <a:latin typeface="Times New Roman" pitchFamily="18" charset="0"/>
              </a:defRPr>
            </a:lvl5pPr>
            <a:lvl6pPr marL="2171700" indent="-228600" fontAlgn="base">
              <a:spcBef>
                <a:spcPct val="0"/>
              </a:spcBef>
              <a:spcAft>
                <a:spcPct val="0"/>
              </a:spcAft>
              <a:defRPr sz="2400">
                <a:solidFill>
                  <a:schemeClr val="tx1"/>
                </a:solidFill>
                <a:latin typeface="Times New Roman" pitchFamily="18" charset="0"/>
              </a:defRPr>
            </a:lvl6pPr>
            <a:lvl7pPr marL="2628900" indent="-228600" fontAlgn="base">
              <a:spcBef>
                <a:spcPct val="0"/>
              </a:spcBef>
              <a:spcAft>
                <a:spcPct val="0"/>
              </a:spcAft>
              <a:defRPr sz="2400">
                <a:solidFill>
                  <a:schemeClr val="tx1"/>
                </a:solidFill>
                <a:latin typeface="Times New Roman" pitchFamily="18" charset="0"/>
              </a:defRPr>
            </a:lvl7pPr>
            <a:lvl8pPr marL="3086100" indent="-228600" fontAlgn="base">
              <a:spcBef>
                <a:spcPct val="0"/>
              </a:spcBef>
              <a:spcAft>
                <a:spcPct val="0"/>
              </a:spcAft>
              <a:defRPr sz="2400">
                <a:solidFill>
                  <a:schemeClr val="tx1"/>
                </a:solidFill>
                <a:latin typeface="Times New Roman" pitchFamily="18" charset="0"/>
              </a:defRPr>
            </a:lvl8pPr>
            <a:lvl9pPr marL="3543300" indent="-228600" fontAlgn="base">
              <a:spcBef>
                <a:spcPct val="0"/>
              </a:spcBef>
              <a:spcAft>
                <a:spcPct val="0"/>
              </a:spcAft>
              <a:defRPr sz="2400">
                <a:solidFill>
                  <a:schemeClr val="tx1"/>
                </a:solidFill>
                <a:latin typeface="Times New Roman" pitchFamily="18" charset="0"/>
              </a:defRPr>
            </a:lvl9pPr>
          </a:lstStyle>
          <a:p>
            <a:pPr>
              <a:lnSpc>
                <a:spcPct val="95000"/>
              </a:lnSpc>
            </a:pPr>
            <a:r>
              <a:rPr lang="en-US" sz="3500" b="1">
                <a:solidFill>
                  <a:srgbClr val="B45F06"/>
                </a:solidFill>
                <a:latin typeface="Arial" pitchFamily="34" charset="0"/>
              </a:rPr>
              <a:t>+</a:t>
            </a:r>
            <a:endParaRPr lang="en-US" sz="3500" b="1">
              <a:solidFill>
                <a:srgbClr val="000000"/>
              </a:solidFill>
              <a:latin typeface="Arial" pitchFamily="34" charset="0"/>
            </a:endParaRPr>
          </a:p>
        </p:txBody>
      </p:sp>
      <p:sp>
        <p:nvSpPr>
          <p:cNvPr id="4104" name="Text Box 8"/>
          <p:cNvSpPr txBox="1">
            <a:spLocks noChangeArrowheads="1"/>
          </p:cNvSpPr>
          <p:nvPr/>
        </p:nvSpPr>
        <p:spPr bwMode="auto">
          <a:xfrm>
            <a:off x="6954838" y="3455988"/>
            <a:ext cx="576262" cy="6191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lvl1pPr>
              <a:defRPr sz="2400">
                <a:solidFill>
                  <a:schemeClr val="tx1"/>
                </a:solidFill>
                <a:latin typeface="Times New Roman" pitchFamily="18" charset="0"/>
              </a:defRPr>
            </a:lvl1pPr>
            <a:lvl2pPr indent="-342900">
              <a:defRPr sz="2400">
                <a:solidFill>
                  <a:schemeClr val="tx1"/>
                </a:solidFill>
                <a:latin typeface="Times New Roman" pitchFamily="18" charset="0"/>
              </a:defRPr>
            </a:lvl2pPr>
            <a:lvl3pPr marL="857250" indent="-285750">
              <a:defRPr sz="2400">
                <a:solidFill>
                  <a:schemeClr val="tx1"/>
                </a:solidFill>
                <a:latin typeface="Times New Roman" pitchFamily="18" charset="0"/>
              </a:defRPr>
            </a:lvl3pPr>
            <a:lvl4pPr marL="1257300" indent="-228600">
              <a:defRPr sz="2400">
                <a:solidFill>
                  <a:schemeClr val="tx1"/>
                </a:solidFill>
                <a:latin typeface="Times New Roman" pitchFamily="18" charset="0"/>
              </a:defRPr>
            </a:lvl4pPr>
            <a:lvl5pPr marL="1714500" indent="-228600">
              <a:defRPr sz="2400">
                <a:solidFill>
                  <a:schemeClr val="tx1"/>
                </a:solidFill>
                <a:latin typeface="Times New Roman" pitchFamily="18" charset="0"/>
              </a:defRPr>
            </a:lvl5pPr>
            <a:lvl6pPr marL="2171700" indent="-228600" fontAlgn="base">
              <a:spcBef>
                <a:spcPct val="0"/>
              </a:spcBef>
              <a:spcAft>
                <a:spcPct val="0"/>
              </a:spcAft>
              <a:defRPr sz="2400">
                <a:solidFill>
                  <a:schemeClr val="tx1"/>
                </a:solidFill>
                <a:latin typeface="Times New Roman" pitchFamily="18" charset="0"/>
              </a:defRPr>
            </a:lvl6pPr>
            <a:lvl7pPr marL="2628900" indent="-228600" fontAlgn="base">
              <a:spcBef>
                <a:spcPct val="0"/>
              </a:spcBef>
              <a:spcAft>
                <a:spcPct val="0"/>
              </a:spcAft>
              <a:defRPr sz="2400">
                <a:solidFill>
                  <a:schemeClr val="tx1"/>
                </a:solidFill>
                <a:latin typeface="Times New Roman" pitchFamily="18" charset="0"/>
              </a:defRPr>
            </a:lvl7pPr>
            <a:lvl8pPr marL="3086100" indent="-228600" fontAlgn="base">
              <a:spcBef>
                <a:spcPct val="0"/>
              </a:spcBef>
              <a:spcAft>
                <a:spcPct val="0"/>
              </a:spcAft>
              <a:defRPr sz="2400">
                <a:solidFill>
                  <a:schemeClr val="tx1"/>
                </a:solidFill>
                <a:latin typeface="Times New Roman" pitchFamily="18" charset="0"/>
              </a:defRPr>
            </a:lvl8pPr>
            <a:lvl9pPr marL="3543300" indent="-228600" fontAlgn="base">
              <a:spcBef>
                <a:spcPct val="0"/>
              </a:spcBef>
              <a:spcAft>
                <a:spcPct val="0"/>
              </a:spcAft>
              <a:defRPr sz="2400">
                <a:solidFill>
                  <a:schemeClr val="tx1"/>
                </a:solidFill>
                <a:latin typeface="Times New Roman" pitchFamily="18" charset="0"/>
              </a:defRPr>
            </a:lvl9pPr>
          </a:lstStyle>
          <a:p>
            <a:pPr>
              <a:lnSpc>
                <a:spcPct val="95000"/>
              </a:lnSpc>
            </a:pPr>
            <a:r>
              <a:rPr lang="en-US" sz="3500" b="1">
                <a:solidFill>
                  <a:srgbClr val="B45F06"/>
                </a:solidFill>
                <a:latin typeface="Arial" pitchFamily="34" charset="0"/>
              </a:rPr>
              <a:t>=</a:t>
            </a:r>
            <a:endParaRPr lang="en-US" sz="3500" b="1">
              <a:solidFill>
                <a:srgbClr val="000000"/>
              </a:solidFill>
              <a:latin typeface="Arial" pitchFamily="34" charset="0"/>
            </a:endParaRPr>
          </a:p>
        </p:txBody>
      </p:sp>
      <p:sp>
        <p:nvSpPr>
          <p:cNvPr id="4107" name="Freeform 11"/>
          <p:cNvSpPr>
            <a:spLocks/>
          </p:cNvSpPr>
          <p:nvPr/>
        </p:nvSpPr>
        <p:spPr bwMode="auto">
          <a:xfrm flipV="1">
            <a:off x="1022350" y="4273550"/>
            <a:ext cx="1303338" cy="1143000"/>
          </a:xfrm>
          <a:custGeom>
            <a:avLst/>
            <a:gdLst>
              <a:gd name="T0" fmla="*/ 6165 w 22715"/>
              <a:gd name="T1" fmla="*/ 21600 h 21600"/>
              <a:gd name="T2" fmla="*/ 6165 w 22715"/>
              <a:gd name="T3" fmla="*/ 11173 h 21600"/>
              <a:gd name="T4" fmla="*/ 985 w 22715"/>
              <a:gd name="T5" fmla="*/ 11173 h 21600"/>
              <a:gd name="T6" fmla="*/ 995 w 22715"/>
              <a:gd name="T7" fmla="*/ 10190 h 21600"/>
              <a:gd name="T8" fmla="*/ 11345 w 22715"/>
              <a:gd name="T9" fmla="*/ 0 h 21600"/>
              <a:gd name="T10" fmla="*/ 21691 w 22715"/>
              <a:gd name="T11" fmla="*/ 10187 h 21600"/>
              <a:gd name="T12" fmla="*/ 21705 w 22715"/>
              <a:gd name="T13" fmla="*/ 11173 h 21600"/>
              <a:gd name="T14" fmla="*/ 16526 w 22715"/>
              <a:gd name="T15" fmla="*/ 11173 h 21600"/>
              <a:gd name="T16" fmla="*/ 16526 w 22715"/>
              <a:gd name="T17" fmla="*/ 21600 h 21600"/>
              <a:gd name="T18" fmla="*/ 6165 w 22715"/>
              <a:gd name="T19" fmla="*/ 21600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715" h="21600">
                <a:moveTo>
                  <a:pt x="6165" y="21600"/>
                </a:moveTo>
                <a:lnTo>
                  <a:pt x="6165" y="11173"/>
                </a:lnTo>
                <a:cubicBezTo>
                  <a:pt x="6165" y="11173"/>
                  <a:pt x="1031" y="11188"/>
                  <a:pt x="985" y="11173"/>
                </a:cubicBezTo>
                <a:cubicBezTo>
                  <a:pt x="0" y="11173"/>
                  <a:pt x="995" y="10190"/>
                  <a:pt x="995" y="10190"/>
                </a:cubicBezTo>
                <a:lnTo>
                  <a:pt x="11345" y="0"/>
                </a:lnTo>
                <a:cubicBezTo>
                  <a:pt x="11345" y="0"/>
                  <a:pt x="21669" y="10187"/>
                  <a:pt x="21691" y="10187"/>
                </a:cubicBezTo>
                <a:cubicBezTo>
                  <a:pt x="22715" y="11337"/>
                  <a:pt x="21705" y="11173"/>
                  <a:pt x="21705" y="11173"/>
                </a:cubicBezTo>
                <a:lnTo>
                  <a:pt x="16526" y="11173"/>
                </a:lnTo>
                <a:lnTo>
                  <a:pt x="16526" y="21600"/>
                </a:lnTo>
                <a:lnTo>
                  <a:pt x="6165" y="21600"/>
                </a:lnTo>
                <a:close/>
              </a:path>
            </a:pathLst>
          </a:custGeom>
          <a:solidFill>
            <a:srgbClr val="B45F06"/>
          </a:solidFill>
          <a:ln w="9525">
            <a:solidFill>
              <a:srgbClr val="000000"/>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4108" name="Oval 12"/>
          <p:cNvSpPr>
            <a:spLocks noChangeArrowheads="1"/>
          </p:cNvSpPr>
          <p:nvPr/>
        </p:nvSpPr>
        <p:spPr bwMode="auto">
          <a:xfrm>
            <a:off x="192088" y="5492750"/>
            <a:ext cx="3492500" cy="1485900"/>
          </a:xfrm>
          <a:prstGeom prst="ellipse">
            <a:avLst/>
          </a:prstGeom>
          <a:noFill/>
          <a:ln w="38100">
            <a:solidFill>
              <a:srgbClr val="073763"/>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4109" name="Oval 13"/>
          <p:cNvSpPr>
            <a:spLocks noChangeArrowheads="1"/>
          </p:cNvSpPr>
          <p:nvPr/>
        </p:nvSpPr>
        <p:spPr bwMode="auto">
          <a:xfrm>
            <a:off x="3783013" y="5408613"/>
            <a:ext cx="5897562" cy="1816100"/>
          </a:xfrm>
          <a:prstGeom prst="ellipse">
            <a:avLst/>
          </a:prstGeom>
          <a:noFill/>
          <a:ln w="38100">
            <a:solidFill>
              <a:srgbClr val="073763"/>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4110" name="Freeform 14"/>
          <p:cNvSpPr>
            <a:spLocks/>
          </p:cNvSpPr>
          <p:nvPr/>
        </p:nvSpPr>
        <p:spPr bwMode="auto">
          <a:xfrm flipV="1">
            <a:off x="4783138" y="4275138"/>
            <a:ext cx="1303337" cy="1143000"/>
          </a:xfrm>
          <a:custGeom>
            <a:avLst/>
            <a:gdLst>
              <a:gd name="T0" fmla="*/ 6165 w 22715"/>
              <a:gd name="T1" fmla="*/ 21600 h 21600"/>
              <a:gd name="T2" fmla="*/ 6165 w 22715"/>
              <a:gd name="T3" fmla="*/ 11173 h 21600"/>
              <a:gd name="T4" fmla="*/ 985 w 22715"/>
              <a:gd name="T5" fmla="*/ 11173 h 21600"/>
              <a:gd name="T6" fmla="*/ 995 w 22715"/>
              <a:gd name="T7" fmla="*/ 10190 h 21600"/>
              <a:gd name="T8" fmla="*/ 11345 w 22715"/>
              <a:gd name="T9" fmla="*/ 0 h 21600"/>
              <a:gd name="T10" fmla="*/ 21691 w 22715"/>
              <a:gd name="T11" fmla="*/ 10187 h 21600"/>
              <a:gd name="T12" fmla="*/ 21705 w 22715"/>
              <a:gd name="T13" fmla="*/ 11173 h 21600"/>
              <a:gd name="T14" fmla="*/ 16526 w 22715"/>
              <a:gd name="T15" fmla="*/ 11173 h 21600"/>
              <a:gd name="T16" fmla="*/ 16526 w 22715"/>
              <a:gd name="T17" fmla="*/ 21600 h 21600"/>
              <a:gd name="T18" fmla="*/ 6165 w 22715"/>
              <a:gd name="T19" fmla="*/ 21600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715" h="21600">
                <a:moveTo>
                  <a:pt x="6165" y="21600"/>
                </a:moveTo>
                <a:lnTo>
                  <a:pt x="6165" y="11173"/>
                </a:lnTo>
                <a:cubicBezTo>
                  <a:pt x="6165" y="11173"/>
                  <a:pt x="1031" y="11188"/>
                  <a:pt x="985" y="11173"/>
                </a:cubicBezTo>
                <a:cubicBezTo>
                  <a:pt x="0" y="11173"/>
                  <a:pt x="995" y="10190"/>
                  <a:pt x="995" y="10190"/>
                </a:cubicBezTo>
                <a:lnTo>
                  <a:pt x="11345" y="0"/>
                </a:lnTo>
                <a:cubicBezTo>
                  <a:pt x="11345" y="0"/>
                  <a:pt x="21669" y="10187"/>
                  <a:pt x="21691" y="10187"/>
                </a:cubicBezTo>
                <a:cubicBezTo>
                  <a:pt x="22715" y="11337"/>
                  <a:pt x="21705" y="11173"/>
                  <a:pt x="21705" y="11173"/>
                </a:cubicBezTo>
                <a:lnTo>
                  <a:pt x="16526" y="11173"/>
                </a:lnTo>
                <a:lnTo>
                  <a:pt x="16526" y="21600"/>
                </a:lnTo>
                <a:lnTo>
                  <a:pt x="6165" y="21600"/>
                </a:lnTo>
                <a:close/>
              </a:path>
            </a:pathLst>
          </a:custGeom>
          <a:solidFill>
            <a:srgbClr val="B45F06"/>
          </a:solidFill>
          <a:ln w="9525">
            <a:solidFill>
              <a:srgbClr val="000000"/>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pic>
        <p:nvPicPr>
          <p:cNvPr id="4111" name="Picture 15"/>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88" y="1588"/>
            <a:ext cx="10172700" cy="1536700"/>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extBox 1"/>
          <p:cNvSpPr txBox="1"/>
          <p:nvPr/>
        </p:nvSpPr>
        <p:spPr>
          <a:xfrm>
            <a:off x="298321" y="5913259"/>
            <a:ext cx="9612312" cy="1200329"/>
          </a:xfrm>
          <a:prstGeom prst="rect">
            <a:avLst/>
          </a:prstGeom>
          <a:noFill/>
        </p:spPr>
        <p:txBody>
          <a:bodyPr wrap="square" rtlCol="0">
            <a:spAutoFit/>
          </a:bodyPr>
          <a:lstStyle/>
          <a:p>
            <a:r>
              <a:rPr lang="en-US" b="1" dirty="0" smtClean="0">
                <a:solidFill>
                  <a:srgbClr val="B45F06"/>
                </a:solidFill>
                <a:latin typeface="Arial" pitchFamily="34" charset="0"/>
              </a:rPr>
              <a:t>"</a:t>
            </a:r>
            <a:r>
              <a:rPr lang="en-US" b="1" dirty="0" smtClean="0">
                <a:solidFill>
                  <a:srgbClr val="B45F06"/>
                </a:solidFill>
                <a:latin typeface="Courier New" pitchFamily="49" charset="0"/>
              </a:rPr>
              <a:t>Many sports fans    feel overwhelmed when they</a:t>
            </a:r>
            <a:endParaRPr lang="en-US" b="1" dirty="0">
              <a:solidFill>
                <a:srgbClr val="B45F06"/>
              </a:solidFill>
              <a:latin typeface="Courier New" pitchFamily="49" charset="0"/>
            </a:endParaRPr>
          </a:p>
          <a:p>
            <a:r>
              <a:rPr lang="en-US" b="1" dirty="0" smtClean="0">
                <a:solidFill>
                  <a:srgbClr val="B45F06"/>
                </a:solidFill>
                <a:latin typeface="Courier New" pitchFamily="49" charset="0"/>
              </a:rPr>
              <a:t>                       meet a sports superstar."</a:t>
            </a:r>
          </a:p>
          <a:p>
            <a:endParaRPr lang="en-US" dirty="0"/>
          </a:p>
        </p:txBody>
      </p:sp>
      <p:sp>
        <p:nvSpPr>
          <p:cNvPr id="19" name="Rectangle 18"/>
          <p:cNvSpPr/>
          <p:nvPr/>
        </p:nvSpPr>
        <p:spPr>
          <a:xfrm>
            <a:off x="355600" y="7265988"/>
            <a:ext cx="9380538" cy="277812"/>
          </a:xfrm>
          <a:prstGeom prst="rect">
            <a:avLst/>
          </a:prstGeom>
          <a:solidFill>
            <a:srgbClr val="0F0F4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en-US"/>
          </a:p>
        </p:txBody>
      </p:sp>
      <p:sp>
        <p:nvSpPr>
          <p:cNvPr id="20" name="Text Box 4"/>
          <p:cNvSpPr txBox="1">
            <a:spLocks noChangeArrowheads="1"/>
          </p:cNvSpPr>
          <p:nvPr/>
        </p:nvSpPr>
        <p:spPr bwMode="auto">
          <a:xfrm>
            <a:off x="431800" y="7265988"/>
            <a:ext cx="9228138" cy="2339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a:lnSpc>
                <a:spcPct val="95000"/>
              </a:lnSpc>
            </a:pPr>
            <a:r>
              <a:rPr lang="en-US" sz="1600" dirty="0" smtClean="0">
                <a:solidFill>
                  <a:srgbClr val="FFFFFF"/>
                </a:solidFill>
                <a:latin typeface="Arial" pitchFamily="34" charset="0"/>
              </a:rPr>
              <a:t> Copyright 2012                    www.time4writing.com/free-writing-resources                    Copyright 2012  </a:t>
            </a:r>
            <a:endParaRPr lang="en-US" sz="1600" dirty="0">
              <a:solidFill>
                <a:srgbClr val="FFFFFF"/>
              </a:solidFill>
              <a:latin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
        <p:cNvGrpSpPr/>
        <p:nvPr/>
      </p:nvGrpSpPr>
      <p:grpSpPr>
        <a:xfrm>
          <a:off x="0" y="0"/>
          <a:ext cx="0" cy="0"/>
          <a:chOff x="0" y="0"/>
          <a:chExt cx="0" cy="0"/>
        </a:xfrm>
      </p:grpSpPr>
      <p:sp>
        <p:nvSpPr>
          <p:cNvPr id="5121" name="Rectangle 1"/>
          <p:cNvSpPr>
            <a:spLocks noGrp="1" noChangeArrowheads="1"/>
          </p:cNvSpPr>
          <p:nvPr>
            <p:ph type="ctrTitle"/>
          </p:nvPr>
        </p:nvSpPr>
        <p:spPr>
          <a:xfrm>
            <a:off x="46038" y="1931988"/>
            <a:ext cx="10004425" cy="4918075"/>
          </a:xfrm>
        </p:spPr>
        <p:txBody>
          <a:bodyPr lIns="0" tIns="0" rIns="0" bIns="0" anchor="t"/>
          <a:lstStyle/>
          <a:p>
            <a:pPr>
              <a:lnSpc>
                <a:spcPct val="95000"/>
              </a:lnSpc>
              <a:buClr>
                <a:srgbClr val="B45F06"/>
              </a:buClr>
            </a:pPr>
            <a:r>
              <a:rPr lang="en-US" sz="2900">
                <a:solidFill>
                  <a:srgbClr val="073763"/>
                </a:solidFill>
                <a:latin typeface="Arial" pitchFamily="34" charset="0"/>
              </a:rPr>
              <a:t>In the formula, the "interesting subject" is the </a:t>
            </a:r>
            <a:r>
              <a:rPr lang="en-US" sz="2900" b="1">
                <a:solidFill>
                  <a:srgbClr val="B45F06"/>
                </a:solidFill>
                <a:latin typeface="Arial" pitchFamily="34" charset="0"/>
              </a:rPr>
              <a:t>topic</a:t>
            </a:r>
            <a:r>
              <a:rPr lang="en-US" sz="2900">
                <a:solidFill>
                  <a:srgbClr val="073763"/>
                </a:solidFill>
                <a:latin typeface="Arial" pitchFamily="34" charset="0"/>
              </a:rPr>
              <a:t>. </a:t>
            </a:r>
            <a:br>
              <a:rPr lang="en-US" sz="2900">
                <a:solidFill>
                  <a:srgbClr val="073763"/>
                </a:solidFill>
                <a:latin typeface="Arial" pitchFamily="34" charset="0"/>
              </a:rPr>
            </a:br>
            <a:r>
              <a:rPr lang="en-US" sz="2900">
                <a:solidFill>
                  <a:srgbClr val="073763"/>
                </a:solidFill>
                <a:latin typeface="Arial" pitchFamily="34" charset="0"/>
              </a:rPr>
              <a:t>What you plan to say </a:t>
            </a:r>
            <a:r>
              <a:rPr lang="en-US" sz="2900" i="1" u="sng">
                <a:solidFill>
                  <a:srgbClr val="073763"/>
                </a:solidFill>
                <a:latin typeface="Arial" pitchFamily="34" charset="0"/>
              </a:rPr>
              <a:t>about</a:t>
            </a:r>
            <a:r>
              <a:rPr lang="en-US" sz="2900">
                <a:solidFill>
                  <a:srgbClr val="073763"/>
                </a:solidFill>
                <a:latin typeface="Arial" pitchFamily="34" charset="0"/>
              </a:rPr>
              <a:t> the topic is called the </a:t>
            </a:r>
            <a:r>
              <a:rPr lang="en-US" sz="2900" b="1">
                <a:solidFill>
                  <a:srgbClr val="B45F06"/>
                </a:solidFill>
                <a:latin typeface="Arial" pitchFamily="34" charset="0"/>
              </a:rPr>
              <a:t>controlling idea</a:t>
            </a:r>
            <a:r>
              <a:rPr lang="en-US" sz="2900" b="1">
                <a:solidFill>
                  <a:srgbClr val="073763"/>
                </a:solidFill>
                <a:latin typeface="Arial" pitchFamily="34" charset="0"/>
              </a:rPr>
              <a:t>.</a:t>
            </a:r>
            <a:r>
              <a:rPr lang="en-US" sz="2900" b="1">
                <a:solidFill>
                  <a:srgbClr val="000000"/>
                </a:solidFill>
                <a:latin typeface="Arial" pitchFamily="34" charset="0"/>
              </a:rPr>
              <a:t/>
            </a:r>
            <a:br>
              <a:rPr lang="en-US" sz="2900" b="1">
                <a:solidFill>
                  <a:srgbClr val="000000"/>
                </a:solidFill>
                <a:latin typeface="Arial" pitchFamily="34" charset="0"/>
              </a:rPr>
            </a:br>
            <a:r>
              <a:rPr lang="en-US" sz="2900">
                <a:solidFill>
                  <a:srgbClr val="B45F06"/>
                </a:solidFill>
                <a:latin typeface="Arial" pitchFamily="34" charset="0"/>
              </a:rPr>
              <a:t> </a:t>
            </a:r>
            <a:br>
              <a:rPr lang="en-US" sz="2900">
                <a:solidFill>
                  <a:srgbClr val="B45F06"/>
                </a:solidFill>
                <a:latin typeface="Arial" pitchFamily="34" charset="0"/>
              </a:rPr>
            </a:br>
            <a:r>
              <a:rPr lang="en-US" sz="2900">
                <a:solidFill>
                  <a:srgbClr val="073763"/>
                </a:solidFill>
                <a:latin typeface="Arial" pitchFamily="34" charset="0"/>
              </a:rPr>
              <a:t>"</a:t>
            </a:r>
            <a:r>
              <a:rPr lang="en-US" sz="2700">
                <a:solidFill>
                  <a:srgbClr val="073763"/>
                </a:solidFill>
                <a:latin typeface="Courier New" pitchFamily="49" charset="0"/>
              </a:rPr>
              <a:t>Parents can protect their toddlers by taking certain safety precautions at home."</a:t>
            </a:r>
            <a:r>
              <a:rPr lang="en-US" sz="2700" b="1">
                <a:solidFill>
                  <a:srgbClr val="000000"/>
                </a:solidFill>
                <a:latin typeface="Arial" pitchFamily="34" charset="0"/>
              </a:rPr>
              <a:t/>
            </a:r>
            <a:br>
              <a:rPr lang="en-US" sz="2700" b="1">
                <a:solidFill>
                  <a:srgbClr val="000000"/>
                </a:solidFill>
                <a:latin typeface="Arial" pitchFamily="34" charset="0"/>
              </a:rPr>
            </a:br>
            <a:r>
              <a:rPr lang="en-US" sz="2700">
                <a:solidFill>
                  <a:srgbClr val="073763"/>
                </a:solidFill>
                <a:latin typeface="Arial" pitchFamily="34" charset="0"/>
              </a:rPr>
              <a:t/>
            </a:r>
            <a:br>
              <a:rPr lang="en-US" sz="2700">
                <a:solidFill>
                  <a:srgbClr val="073763"/>
                </a:solidFill>
                <a:latin typeface="Arial" pitchFamily="34" charset="0"/>
              </a:rPr>
            </a:br>
            <a:r>
              <a:rPr lang="en-US" sz="2900" b="1">
                <a:solidFill>
                  <a:srgbClr val="B45F06"/>
                </a:solidFill>
                <a:latin typeface="Arial" pitchFamily="34" charset="0"/>
              </a:rPr>
              <a:t>Topic:</a:t>
            </a:r>
            <a:r>
              <a:rPr lang="en-US" sz="1800">
                <a:solidFill>
                  <a:srgbClr val="073763"/>
                </a:solidFill>
                <a:latin typeface="Arial" pitchFamily="34" charset="0"/>
              </a:rPr>
              <a:t> </a:t>
            </a:r>
            <a:r>
              <a:rPr lang="en-US" sz="2900">
                <a:solidFill>
                  <a:srgbClr val="073763"/>
                </a:solidFill>
                <a:latin typeface="Arial" pitchFamily="34" charset="0"/>
              </a:rPr>
              <a:t>protecting toddlers from home injuries</a:t>
            </a:r>
            <a:br>
              <a:rPr lang="en-US" sz="2900">
                <a:solidFill>
                  <a:srgbClr val="073763"/>
                </a:solidFill>
                <a:latin typeface="Arial" pitchFamily="34" charset="0"/>
              </a:rPr>
            </a:br>
            <a:r>
              <a:rPr lang="en-US" sz="2900" b="1">
                <a:solidFill>
                  <a:srgbClr val="B45F06"/>
                </a:solidFill>
                <a:latin typeface="Arial" pitchFamily="34" charset="0"/>
              </a:rPr>
              <a:t>Controlling Idea:</a:t>
            </a:r>
            <a:r>
              <a:rPr lang="en-US" sz="2900">
                <a:solidFill>
                  <a:srgbClr val="073763"/>
                </a:solidFill>
                <a:latin typeface="Arial" pitchFamily="34" charset="0"/>
              </a:rPr>
              <a:t> taking safety precautions</a:t>
            </a:r>
            <a:br>
              <a:rPr lang="en-US" sz="2900">
                <a:solidFill>
                  <a:srgbClr val="073763"/>
                </a:solidFill>
                <a:latin typeface="Arial" pitchFamily="34" charset="0"/>
              </a:rPr>
            </a:br>
            <a:r>
              <a:rPr lang="en-US" sz="1900">
                <a:solidFill>
                  <a:srgbClr val="073763"/>
                </a:solidFill>
                <a:latin typeface="Arial" pitchFamily="34" charset="0"/>
              </a:rPr>
              <a:t/>
            </a:r>
            <a:br>
              <a:rPr lang="en-US" sz="1900">
                <a:solidFill>
                  <a:srgbClr val="073763"/>
                </a:solidFill>
                <a:latin typeface="Arial" pitchFamily="34" charset="0"/>
              </a:rPr>
            </a:br>
            <a:r>
              <a:rPr lang="en-US" sz="2400">
                <a:solidFill>
                  <a:srgbClr val="073763"/>
                </a:solidFill>
                <a:latin typeface="Arial" pitchFamily="34" charset="0"/>
              </a:rPr>
              <a:t/>
            </a:r>
            <a:br>
              <a:rPr lang="en-US" sz="2400">
                <a:solidFill>
                  <a:srgbClr val="073763"/>
                </a:solidFill>
                <a:latin typeface="Arial" pitchFamily="34" charset="0"/>
              </a:rPr>
            </a:br>
            <a:r>
              <a:rPr lang="en-US" sz="2100" b="1" i="1">
                <a:solidFill>
                  <a:srgbClr val="073763"/>
                </a:solidFill>
                <a:latin typeface="Arial" pitchFamily="34" charset="0"/>
              </a:rPr>
              <a:t>Your paragraph will be about how parents can baby-proof their home.</a:t>
            </a:r>
            <a:r>
              <a:rPr lang="en-US" sz="2400" i="1">
                <a:solidFill>
                  <a:srgbClr val="B45F06"/>
                </a:solidFill>
                <a:latin typeface="Arial" pitchFamily="34" charset="0"/>
              </a:rPr>
              <a:t> </a:t>
            </a:r>
          </a:p>
        </p:txBody>
      </p:sp>
      <p:pic>
        <p:nvPicPr>
          <p:cNvPr id="5124" name="Picture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88" y="1588"/>
            <a:ext cx="10172700" cy="1536700"/>
          </a:xfrm>
          <a:prstGeom prst="rect">
            <a:avLst/>
          </a:prstGeom>
          <a:noFill/>
          <a:extLst>
            <a:ext uri="{909E8E84-426E-40DD-AFC4-6F175D3DCCD1}">
              <a14:hiddenFill xmlns:a14="http://schemas.microsoft.com/office/drawing/2010/main" xmlns="">
                <a:solidFill>
                  <a:srgbClr val="FFFFFF"/>
                </a:solidFill>
              </a14:hiddenFill>
            </a:ext>
          </a:extLst>
        </p:spPr>
      </p:pic>
      <p:sp>
        <p:nvSpPr>
          <p:cNvPr id="7" name="Rectangle 6"/>
          <p:cNvSpPr/>
          <p:nvPr/>
        </p:nvSpPr>
        <p:spPr>
          <a:xfrm>
            <a:off x="355600" y="7162800"/>
            <a:ext cx="9380538" cy="277812"/>
          </a:xfrm>
          <a:prstGeom prst="rect">
            <a:avLst/>
          </a:prstGeom>
          <a:solidFill>
            <a:srgbClr val="0F0F4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en-US"/>
          </a:p>
        </p:txBody>
      </p:sp>
      <p:sp>
        <p:nvSpPr>
          <p:cNvPr id="8" name="Text Box 4"/>
          <p:cNvSpPr txBox="1">
            <a:spLocks noChangeArrowheads="1"/>
          </p:cNvSpPr>
          <p:nvPr/>
        </p:nvSpPr>
        <p:spPr bwMode="auto">
          <a:xfrm>
            <a:off x="431800" y="7162800"/>
            <a:ext cx="9228138" cy="2339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a:lnSpc>
                <a:spcPct val="95000"/>
              </a:lnSpc>
            </a:pPr>
            <a:r>
              <a:rPr lang="en-US" sz="1600" dirty="0" smtClean="0">
                <a:solidFill>
                  <a:srgbClr val="FFFFFF"/>
                </a:solidFill>
                <a:latin typeface="Arial" pitchFamily="34" charset="0"/>
              </a:rPr>
              <a:t> Copyright 2012                    www.time4writing.com/free-writing-resources                    Copyright 2012  </a:t>
            </a:r>
            <a:endParaRPr lang="en-US" sz="1600" dirty="0">
              <a:solidFill>
                <a:srgbClr val="FFFFFF"/>
              </a:solidFill>
              <a:latin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
        <p:cNvGrpSpPr/>
        <p:nvPr/>
      </p:nvGrpSpPr>
      <p:grpSpPr>
        <a:xfrm>
          <a:off x="0" y="0"/>
          <a:ext cx="0" cy="0"/>
          <a:chOff x="0" y="0"/>
          <a:chExt cx="0" cy="0"/>
        </a:xfrm>
      </p:grpSpPr>
      <p:sp>
        <p:nvSpPr>
          <p:cNvPr id="6145" name="Rectangle 1"/>
          <p:cNvSpPr>
            <a:spLocks noGrp="1" noChangeArrowheads="1"/>
          </p:cNvSpPr>
          <p:nvPr>
            <p:ph type="ctrTitle"/>
          </p:nvPr>
        </p:nvSpPr>
        <p:spPr>
          <a:xfrm>
            <a:off x="44450" y="1625600"/>
            <a:ext cx="9382125" cy="5307013"/>
          </a:xfrm>
        </p:spPr>
        <p:txBody>
          <a:bodyPr lIns="0" tIns="0" rIns="0" bIns="0" anchor="t"/>
          <a:lstStyle/>
          <a:p>
            <a:pPr>
              <a:lnSpc>
                <a:spcPct val="95000"/>
              </a:lnSpc>
              <a:buClr>
                <a:srgbClr val="073763"/>
              </a:buClr>
              <a:buFont typeface="Wingdings" pitchFamily="2" charset="2"/>
              <a:buNone/>
            </a:pPr>
            <a:r>
              <a:rPr lang="en-US" sz="2900" b="1">
                <a:solidFill>
                  <a:srgbClr val="073763"/>
                </a:solidFill>
                <a:latin typeface="Arial" pitchFamily="34" charset="0"/>
              </a:rPr>
              <a:t>Your topic sentence should get the reader </a:t>
            </a:r>
            <a:br>
              <a:rPr lang="en-US" sz="2900" b="1">
                <a:solidFill>
                  <a:srgbClr val="073763"/>
                </a:solidFill>
                <a:latin typeface="Arial" pitchFamily="34" charset="0"/>
              </a:rPr>
            </a:br>
            <a:r>
              <a:rPr lang="en-US" sz="2900" b="1">
                <a:solidFill>
                  <a:srgbClr val="073763"/>
                </a:solidFill>
                <a:latin typeface="Arial" pitchFamily="34" charset="0"/>
              </a:rPr>
              <a:t>ready to read what’s coming.</a:t>
            </a:r>
            <a:r>
              <a:rPr lang="en-US" sz="2900">
                <a:solidFill>
                  <a:srgbClr val="B45F06"/>
                </a:solidFill>
                <a:latin typeface="Arial" pitchFamily="34" charset="0"/>
              </a:rPr>
              <a:t> </a:t>
            </a:r>
            <a:br>
              <a:rPr lang="en-US" sz="2900">
                <a:solidFill>
                  <a:srgbClr val="B45F06"/>
                </a:solidFill>
                <a:latin typeface="Arial" pitchFamily="34" charset="0"/>
              </a:rPr>
            </a:br>
            <a:r>
              <a:rPr lang="en-US" sz="2900">
                <a:solidFill>
                  <a:srgbClr val="B45F06"/>
                </a:solidFill>
                <a:latin typeface="Arial" pitchFamily="34" charset="0"/>
              </a:rPr>
              <a:t> </a:t>
            </a:r>
            <a:br>
              <a:rPr lang="en-US" sz="2900">
                <a:solidFill>
                  <a:srgbClr val="B45F06"/>
                </a:solidFill>
                <a:latin typeface="Arial" pitchFamily="34" charset="0"/>
              </a:rPr>
            </a:br>
            <a:r>
              <a:rPr lang="en-US" sz="2900">
                <a:solidFill>
                  <a:srgbClr val="B45F06"/>
                </a:solidFill>
                <a:latin typeface="Arial" pitchFamily="34" charset="0"/>
              </a:rPr>
              <a:t>Here are three ways to do that:</a:t>
            </a:r>
            <a:br>
              <a:rPr lang="en-US" sz="2900">
                <a:solidFill>
                  <a:srgbClr val="B45F06"/>
                </a:solidFill>
                <a:latin typeface="Arial" pitchFamily="34" charset="0"/>
              </a:rPr>
            </a:br>
            <a:r>
              <a:rPr lang="en-US" sz="2100">
                <a:solidFill>
                  <a:srgbClr val="073763"/>
                </a:solidFill>
                <a:latin typeface="Arial" pitchFamily="34" charset="0"/>
              </a:rPr>
              <a:t/>
            </a:r>
            <a:br>
              <a:rPr lang="en-US" sz="2100">
                <a:solidFill>
                  <a:srgbClr val="073763"/>
                </a:solidFill>
                <a:latin typeface="Arial" pitchFamily="34" charset="0"/>
              </a:rPr>
            </a:br>
            <a:r>
              <a:rPr lang="en-US" sz="3200" b="1">
                <a:solidFill>
                  <a:srgbClr val="073763"/>
                </a:solidFill>
                <a:latin typeface="Arial" pitchFamily="34" charset="0"/>
              </a:rPr>
              <a:t> start with a </a:t>
            </a:r>
            <a:r>
              <a:rPr lang="en-US" sz="3200" b="1">
                <a:solidFill>
                  <a:srgbClr val="B45F06"/>
                </a:solidFill>
                <a:latin typeface="Arial" pitchFamily="34" charset="0"/>
              </a:rPr>
              <a:t>hook</a:t>
            </a:r>
            <a:r>
              <a:rPr lang="en-US" sz="3200" b="1">
                <a:solidFill>
                  <a:srgbClr val="073763"/>
                </a:solidFill>
                <a:latin typeface="Arial" pitchFamily="34" charset="0"/>
              </a:rPr>
              <a:t> </a:t>
            </a:r>
            <a:br>
              <a:rPr lang="en-US" sz="3200" b="1">
                <a:solidFill>
                  <a:srgbClr val="073763"/>
                </a:solidFill>
                <a:latin typeface="Arial" pitchFamily="34" charset="0"/>
              </a:rPr>
            </a:br>
            <a:r>
              <a:rPr lang="en-US" sz="3200" b="1">
                <a:solidFill>
                  <a:srgbClr val="073763"/>
                </a:solidFill>
                <a:latin typeface="Arial" pitchFamily="34" charset="0"/>
              </a:rPr>
              <a:t>  </a:t>
            </a:r>
            <a:r>
              <a:rPr lang="en-US" sz="3200" i="1">
                <a:solidFill>
                  <a:srgbClr val="073763"/>
                </a:solidFill>
                <a:latin typeface="Arial" pitchFamily="34" charset="0"/>
              </a:rPr>
              <a:t>(use a question or quotation)</a:t>
            </a:r>
            <a:br>
              <a:rPr lang="en-US" sz="3200" i="1">
                <a:solidFill>
                  <a:srgbClr val="073763"/>
                </a:solidFill>
                <a:latin typeface="Arial" pitchFamily="34" charset="0"/>
              </a:rPr>
            </a:br>
            <a:r>
              <a:rPr lang="en-US" sz="3200" b="1">
                <a:solidFill>
                  <a:srgbClr val="073763"/>
                </a:solidFill>
                <a:latin typeface="Arial" pitchFamily="34" charset="0"/>
              </a:rPr>
              <a:t> start with a </a:t>
            </a:r>
            <a:r>
              <a:rPr lang="en-US" sz="3200" b="1">
                <a:solidFill>
                  <a:srgbClr val="B45F06"/>
                </a:solidFill>
                <a:latin typeface="Arial" pitchFamily="34" charset="0"/>
              </a:rPr>
              <a:t>plan</a:t>
            </a:r>
            <a:r>
              <a:rPr lang="en-US" sz="3200" b="1">
                <a:solidFill>
                  <a:srgbClr val="073763"/>
                </a:solidFill>
                <a:latin typeface="Arial" pitchFamily="34" charset="0"/>
              </a:rPr>
              <a:t> </a:t>
            </a:r>
            <a:br>
              <a:rPr lang="en-US" sz="3200" b="1">
                <a:solidFill>
                  <a:srgbClr val="073763"/>
                </a:solidFill>
                <a:latin typeface="Arial" pitchFamily="34" charset="0"/>
              </a:rPr>
            </a:br>
            <a:r>
              <a:rPr lang="en-US" sz="3200" b="1">
                <a:solidFill>
                  <a:srgbClr val="073763"/>
                </a:solidFill>
                <a:latin typeface="Arial" pitchFamily="34" charset="0"/>
              </a:rPr>
              <a:t>  </a:t>
            </a:r>
            <a:r>
              <a:rPr lang="en-US" sz="3200" i="1">
                <a:solidFill>
                  <a:srgbClr val="073763"/>
                </a:solidFill>
                <a:latin typeface="Arial" pitchFamily="34" charset="0"/>
              </a:rPr>
              <a:t>(tell your reader what to expect)</a:t>
            </a:r>
            <a:br>
              <a:rPr lang="en-US" sz="3200" i="1">
                <a:solidFill>
                  <a:srgbClr val="073763"/>
                </a:solidFill>
                <a:latin typeface="Arial" pitchFamily="34" charset="0"/>
              </a:rPr>
            </a:br>
            <a:r>
              <a:rPr lang="en-US" sz="3200" b="1">
                <a:solidFill>
                  <a:srgbClr val="073763"/>
                </a:solidFill>
                <a:latin typeface="Arial" pitchFamily="34" charset="0"/>
              </a:rPr>
              <a:t> start with a </a:t>
            </a:r>
            <a:r>
              <a:rPr lang="en-US" sz="3200" b="1">
                <a:solidFill>
                  <a:srgbClr val="B45F06"/>
                </a:solidFill>
                <a:latin typeface="Arial" pitchFamily="34" charset="0"/>
              </a:rPr>
              <a:t>teaser</a:t>
            </a:r>
            <a:r>
              <a:rPr lang="en-US" sz="3200" b="1">
                <a:solidFill>
                  <a:srgbClr val="073763"/>
                </a:solidFill>
                <a:latin typeface="Arial" pitchFamily="34" charset="0"/>
              </a:rPr>
              <a:t> </a:t>
            </a:r>
            <a:r>
              <a:rPr lang="en-US" sz="3200" i="1">
                <a:solidFill>
                  <a:srgbClr val="073763"/>
                </a:solidFill>
                <a:latin typeface="Arial" pitchFamily="34" charset="0"/>
              </a:rPr>
              <a:t> </a:t>
            </a:r>
            <a:br>
              <a:rPr lang="en-US" sz="3200" i="1">
                <a:solidFill>
                  <a:srgbClr val="073763"/>
                </a:solidFill>
                <a:latin typeface="Arial" pitchFamily="34" charset="0"/>
              </a:rPr>
            </a:br>
            <a:r>
              <a:rPr lang="en-US" sz="3200" i="1">
                <a:solidFill>
                  <a:srgbClr val="073763"/>
                </a:solidFill>
                <a:latin typeface="Arial" pitchFamily="34" charset="0"/>
              </a:rPr>
              <a:t>                            (build curiosity &amp; anticipation)</a:t>
            </a:r>
            <a:br>
              <a:rPr lang="en-US" sz="3200" i="1">
                <a:solidFill>
                  <a:srgbClr val="073763"/>
                </a:solidFill>
                <a:latin typeface="Arial" pitchFamily="34" charset="0"/>
              </a:rPr>
            </a:br>
            <a:endParaRPr lang="en-US" sz="3200" b="1">
              <a:solidFill>
                <a:srgbClr val="000000"/>
              </a:solidFill>
              <a:latin typeface="Arial" pitchFamily="34" charset="0"/>
            </a:endParaRPr>
          </a:p>
        </p:txBody>
      </p:sp>
      <p:pic>
        <p:nvPicPr>
          <p:cNvPr id="6148" name="Picture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88" y="1588"/>
            <a:ext cx="10172700" cy="1536700"/>
          </a:xfrm>
          <a:prstGeom prst="rect">
            <a:avLst/>
          </a:prstGeom>
          <a:noFill/>
          <a:extLst>
            <a:ext uri="{909E8E84-426E-40DD-AFC4-6F175D3DCCD1}">
              <a14:hiddenFill xmlns:a14="http://schemas.microsoft.com/office/drawing/2010/main" xmlns="">
                <a:solidFill>
                  <a:srgbClr val="FFFFFF"/>
                </a:solidFill>
              </a14:hiddenFill>
            </a:ext>
          </a:extLst>
        </p:spPr>
      </p:pic>
      <p:sp>
        <p:nvSpPr>
          <p:cNvPr id="7" name="Rectangle 6"/>
          <p:cNvSpPr/>
          <p:nvPr/>
        </p:nvSpPr>
        <p:spPr>
          <a:xfrm>
            <a:off x="355600" y="7162800"/>
            <a:ext cx="9380538" cy="277812"/>
          </a:xfrm>
          <a:prstGeom prst="rect">
            <a:avLst/>
          </a:prstGeom>
          <a:solidFill>
            <a:srgbClr val="0F0F4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en-US"/>
          </a:p>
        </p:txBody>
      </p:sp>
      <p:sp>
        <p:nvSpPr>
          <p:cNvPr id="8" name="Text Box 4"/>
          <p:cNvSpPr txBox="1">
            <a:spLocks noChangeArrowheads="1"/>
          </p:cNvSpPr>
          <p:nvPr/>
        </p:nvSpPr>
        <p:spPr bwMode="auto">
          <a:xfrm>
            <a:off x="431800" y="7162800"/>
            <a:ext cx="9228138" cy="2339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a:lnSpc>
                <a:spcPct val="95000"/>
              </a:lnSpc>
            </a:pPr>
            <a:r>
              <a:rPr lang="en-US" sz="1600" dirty="0" smtClean="0">
                <a:solidFill>
                  <a:srgbClr val="FFFFFF"/>
                </a:solidFill>
                <a:latin typeface="Arial" pitchFamily="34" charset="0"/>
              </a:rPr>
              <a:t> Copyright 2012                    www.time4writing.com/free-writing-resources                    Copyright 2012  </a:t>
            </a:r>
            <a:endParaRPr lang="en-US" sz="1600" dirty="0">
              <a:solidFill>
                <a:srgbClr val="FFFFFF"/>
              </a:solidFill>
              <a:latin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
        <p:cNvGrpSpPr/>
        <p:nvPr/>
      </p:nvGrpSpPr>
      <p:grpSpPr>
        <a:xfrm>
          <a:off x="0" y="0"/>
          <a:ext cx="0" cy="0"/>
          <a:chOff x="0" y="0"/>
          <a:chExt cx="0" cy="0"/>
        </a:xfrm>
      </p:grpSpPr>
      <p:sp>
        <p:nvSpPr>
          <p:cNvPr id="7172" name="Text Box 4"/>
          <p:cNvSpPr txBox="1">
            <a:spLocks noChangeArrowheads="1"/>
          </p:cNvSpPr>
          <p:nvPr/>
        </p:nvSpPr>
        <p:spPr bwMode="auto">
          <a:xfrm>
            <a:off x="349250" y="1625600"/>
            <a:ext cx="9231313" cy="5462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lvl1pPr>
              <a:defRPr sz="2400">
                <a:solidFill>
                  <a:schemeClr val="tx1"/>
                </a:solidFill>
                <a:latin typeface="Times New Roman" pitchFamily="18" charset="0"/>
              </a:defRPr>
            </a:lvl1pPr>
            <a:lvl2pPr indent="-342900">
              <a:defRPr sz="2400">
                <a:solidFill>
                  <a:schemeClr val="tx1"/>
                </a:solidFill>
                <a:latin typeface="Times New Roman" pitchFamily="18" charset="0"/>
              </a:defRPr>
            </a:lvl2pPr>
            <a:lvl3pPr marL="857250" indent="-285750">
              <a:defRPr sz="2400">
                <a:solidFill>
                  <a:schemeClr val="tx1"/>
                </a:solidFill>
                <a:latin typeface="Times New Roman" pitchFamily="18" charset="0"/>
              </a:defRPr>
            </a:lvl3pPr>
            <a:lvl4pPr marL="1257300" indent="-228600">
              <a:defRPr sz="2400">
                <a:solidFill>
                  <a:schemeClr val="tx1"/>
                </a:solidFill>
                <a:latin typeface="Times New Roman" pitchFamily="18" charset="0"/>
              </a:defRPr>
            </a:lvl4pPr>
            <a:lvl5pPr marL="1714500" indent="-228600">
              <a:defRPr sz="2400">
                <a:solidFill>
                  <a:schemeClr val="tx1"/>
                </a:solidFill>
                <a:latin typeface="Times New Roman" pitchFamily="18" charset="0"/>
              </a:defRPr>
            </a:lvl5pPr>
            <a:lvl6pPr marL="2171700" indent="-228600" fontAlgn="base">
              <a:spcBef>
                <a:spcPct val="0"/>
              </a:spcBef>
              <a:spcAft>
                <a:spcPct val="0"/>
              </a:spcAft>
              <a:defRPr sz="2400">
                <a:solidFill>
                  <a:schemeClr val="tx1"/>
                </a:solidFill>
                <a:latin typeface="Times New Roman" pitchFamily="18" charset="0"/>
              </a:defRPr>
            </a:lvl6pPr>
            <a:lvl7pPr marL="2628900" indent="-228600" fontAlgn="base">
              <a:spcBef>
                <a:spcPct val="0"/>
              </a:spcBef>
              <a:spcAft>
                <a:spcPct val="0"/>
              </a:spcAft>
              <a:defRPr sz="2400">
                <a:solidFill>
                  <a:schemeClr val="tx1"/>
                </a:solidFill>
                <a:latin typeface="Times New Roman" pitchFamily="18" charset="0"/>
              </a:defRPr>
            </a:lvl7pPr>
            <a:lvl8pPr marL="3086100" indent="-228600" fontAlgn="base">
              <a:spcBef>
                <a:spcPct val="0"/>
              </a:spcBef>
              <a:spcAft>
                <a:spcPct val="0"/>
              </a:spcAft>
              <a:defRPr sz="2400">
                <a:solidFill>
                  <a:schemeClr val="tx1"/>
                </a:solidFill>
                <a:latin typeface="Times New Roman" pitchFamily="18" charset="0"/>
              </a:defRPr>
            </a:lvl8pPr>
            <a:lvl9pPr marL="3543300" indent="-228600" fontAlgn="base">
              <a:spcBef>
                <a:spcPct val="0"/>
              </a:spcBef>
              <a:spcAft>
                <a:spcPct val="0"/>
              </a:spcAft>
              <a:defRPr sz="2400">
                <a:solidFill>
                  <a:schemeClr val="tx1"/>
                </a:solidFill>
                <a:latin typeface="Times New Roman" pitchFamily="18" charset="0"/>
              </a:defRPr>
            </a:lvl9pPr>
          </a:lstStyle>
          <a:p>
            <a:pPr algn="ctr">
              <a:lnSpc>
                <a:spcPct val="95000"/>
              </a:lnSpc>
            </a:pPr>
            <a:r>
              <a:rPr lang="en-US" sz="4800" b="1">
                <a:solidFill>
                  <a:srgbClr val="B45F06"/>
                </a:solidFill>
                <a:latin typeface="Arial" pitchFamily="34" charset="0"/>
              </a:rPr>
              <a:t>  The Hook</a:t>
            </a:r>
          </a:p>
          <a:p>
            <a:pPr algn="ctr">
              <a:lnSpc>
                <a:spcPct val="95000"/>
              </a:lnSpc>
            </a:pPr>
            <a:endParaRPr lang="en-US" sz="1300">
              <a:solidFill>
                <a:srgbClr val="B45F06"/>
              </a:solidFill>
              <a:latin typeface="Arial" pitchFamily="34" charset="0"/>
            </a:endParaRPr>
          </a:p>
          <a:p>
            <a:pPr algn="ctr">
              <a:lnSpc>
                <a:spcPct val="95000"/>
              </a:lnSpc>
            </a:pPr>
            <a:r>
              <a:rPr lang="en-US" sz="2700">
                <a:solidFill>
                  <a:srgbClr val="073763"/>
                </a:solidFill>
                <a:latin typeface="Arial" pitchFamily="34" charset="0"/>
              </a:rPr>
              <a:t>One way to grab your reader's attention is with an interesting quotation, question, or piece of information </a:t>
            </a:r>
          </a:p>
          <a:p>
            <a:pPr algn="ctr">
              <a:lnSpc>
                <a:spcPct val="95000"/>
              </a:lnSpc>
            </a:pPr>
            <a:r>
              <a:rPr lang="en-US" sz="2700" b="1">
                <a:solidFill>
                  <a:srgbClr val="B45F06"/>
                </a:solidFill>
                <a:latin typeface="Arial" pitchFamily="34" charset="0"/>
              </a:rPr>
              <a:t>in the topic sentence</a:t>
            </a:r>
            <a:r>
              <a:rPr lang="en-US" sz="2700">
                <a:solidFill>
                  <a:srgbClr val="073763"/>
                </a:solidFill>
                <a:latin typeface="Arial" pitchFamily="34" charset="0"/>
              </a:rPr>
              <a:t>:</a:t>
            </a:r>
          </a:p>
          <a:p>
            <a:pPr algn="ctr">
              <a:lnSpc>
                <a:spcPct val="95000"/>
              </a:lnSpc>
            </a:pPr>
            <a:endParaRPr lang="en-US" sz="1700">
              <a:solidFill>
                <a:srgbClr val="000000"/>
              </a:solidFill>
              <a:latin typeface="Arial" pitchFamily="34" charset="0"/>
            </a:endParaRPr>
          </a:p>
          <a:p>
            <a:pPr algn="ctr">
              <a:lnSpc>
                <a:spcPct val="95000"/>
              </a:lnSpc>
            </a:pPr>
            <a:r>
              <a:rPr lang="en-US" sz="2200">
                <a:solidFill>
                  <a:srgbClr val="000000"/>
                </a:solidFill>
                <a:latin typeface="Courier New" pitchFamily="49" charset="0"/>
              </a:rPr>
              <a:t> </a:t>
            </a:r>
            <a:r>
              <a:rPr lang="en-US" sz="2200">
                <a:solidFill>
                  <a:srgbClr val="073763"/>
                </a:solidFill>
                <a:latin typeface="Courier New" pitchFamily="49" charset="0"/>
              </a:rPr>
              <a:t>"I do not like to write -- I like to have written," reflected American author Gloria Steinem.</a:t>
            </a:r>
            <a:endParaRPr lang="en-US" sz="2200" b="1">
              <a:solidFill>
                <a:srgbClr val="000000"/>
              </a:solidFill>
              <a:latin typeface="Arial" pitchFamily="34" charset="0"/>
            </a:endParaRPr>
          </a:p>
          <a:p>
            <a:pPr algn="ctr">
              <a:lnSpc>
                <a:spcPct val="95000"/>
              </a:lnSpc>
            </a:pPr>
            <a:r>
              <a:rPr lang="en-US" sz="2700">
                <a:solidFill>
                  <a:srgbClr val="B45F06"/>
                </a:solidFill>
                <a:latin typeface="Arial" pitchFamily="34" charset="0"/>
              </a:rPr>
              <a:t>or</a:t>
            </a:r>
          </a:p>
          <a:p>
            <a:pPr algn="ctr">
              <a:lnSpc>
                <a:spcPct val="95000"/>
              </a:lnSpc>
            </a:pPr>
            <a:r>
              <a:rPr lang="en-US" sz="2200">
                <a:solidFill>
                  <a:srgbClr val="073763"/>
                </a:solidFill>
                <a:latin typeface="Courier New" pitchFamily="49" charset="0"/>
              </a:rPr>
              <a:t>"Have you ever eaten a sundae so big that it almost toppled over before you could finish?"</a:t>
            </a:r>
          </a:p>
          <a:p>
            <a:pPr algn="ctr">
              <a:lnSpc>
                <a:spcPct val="95000"/>
              </a:lnSpc>
            </a:pPr>
            <a:r>
              <a:rPr lang="en-US" sz="2700">
                <a:solidFill>
                  <a:srgbClr val="B45F06"/>
                </a:solidFill>
                <a:latin typeface="Arial" pitchFamily="34" charset="0"/>
              </a:rPr>
              <a:t>or</a:t>
            </a:r>
          </a:p>
          <a:p>
            <a:pPr algn="ctr">
              <a:lnSpc>
                <a:spcPct val="95000"/>
              </a:lnSpc>
            </a:pPr>
            <a:r>
              <a:rPr lang="en-US" sz="2200">
                <a:solidFill>
                  <a:srgbClr val="073763"/>
                </a:solidFill>
                <a:latin typeface="Courier New" pitchFamily="49" charset="0"/>
              </a:rPr>
              <a:t>"Not all animals that have fins and swim in the ocean are actually fish."</a:t>
            </a:r>
          </a:p>
        </p:txBody>
      </p:sp>
      <p:pic>
        <p:nvPicPr>
          <p:cNvPr id="7173" name="Picture 5"/>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88" y="1588"/>
            <a:ext cx="10172700" cy="1536700"/>
          </a:xfrm>
          <a:prstGeom prst="rect">
            <a:avLst/>
          </a:prstGeom>
          <a:noFill/>
          <a:extLst>
            <a:ext uri="{909E8E84-426E-40DD-AFC4-6F175D3DCCD1}">
              <a14:hiddenFill xmlns:a14="http://schemas.microsoft.com/office/drawing/2010/main" xmlns="">
                <a:solidFill>
                  <a:srgbClr val="FFFFFF"/>
                </a:solidFill>
              </a14:hiddenFill>
            </a:ext>
          </a:extLst>
        </p:spPr>
      </p:pic>
      <p:sp>
        <p:nvSpPr>
          <p:cNvPr id="7" name="Rectangle 6"/>
          <p:cNvSpPr/>
          <p:nvPr/>
        </p:nvSpPr>
        <p:spPr>
          <a:xfrm>
            <a:off x="355600" y="7162800"/>
            <a:ext cx="9380538" cy="277812"/>
          </a:xfrm>
          <a:prstGeom prst="rect">
            <a:avLst/>
          </a:prstGeom>
          <a:solidFill>
            <a:srgbClr val="0F0F4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en-US"/>
          </a:p>
        </p:txBody>
      </p:sp>
      <p:sp>
        <p:nvSpPr>
          <p:cNvPr id="8" name="Text Box 4"/>
          <p:cNvSpPr txBox="1">
            <a:spLocks noChangeArrowheads="1"/>
          </p:cNvSpPr>
          <p:nvPr/>
        </p:nvSpPr>
        <p:spPr bwMode="auto">
          <a:xfrm>
            <a:off x="431800" y="7162800"/>
            <a:ext cx="9228138" cy="2339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a:lnSpc>
                <a:spcPct val="95000"/>
              </a:lnSpc>
            </a:pPr>
            <a:r>
              <a:rPr lang="en-US" sz="1600" dirty="0" smtClean="0">
                <a:solidFill>
                  <a:srgbClr val="FFFFFF"/>
                </a:solidFill>
                <a:latin typeface="Arial" pitchFamily="34" charset="0"/>
              </a:rPr>
              <a:t> Copyright 2012                    www.time4writing.com/free-writing-resources                    Copyright 2012  </a:t>
            </a:r>
            <a:endParaRPr lang="en-US" sz="1600" dirty="0">
              <a:solidFill>
                <a:srgbClr val="FFFFFF"/>
              </a:solidFill>
              <a:latin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
        <p:cNvGrpSpPr/>
        <p:nvPr/>
      </p:nvGrpSpPr>
      <p:grpSpPr>
        <a:xfrm>
          <a:off x="0" y="0"/>
          <a:ext cx="0" cy="0"/>
          <a:chOff x="0" y="0"/>
          <a:chExt cx="0" cy="0"/>
        </a:xfrm>
      </p:grpSpPr>
      <p:sp>
        <p:nvSpPr>
          <p:cNvPr id="8196" name="Text Box 4"/>
          <p:cNvSpPr txBox="1">
            <a:spLocks noChangeArrowheads="1"/>
          </p:cNvSpPr>
          <p:nvPr/>
        </p:nvSpPr>
        <p:spPr bwMode="auto">
          <a:xfrm>
            <a:off x="146050" y="1524000"/>
            <a:ext cx="9805988" cy="57388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lvl1pPr>
              <a:defRPr sz="2400">
                <a:solidFill>
                  <a:schemeClr val="tx1"/>
                </a:solidFill>
                <a:latin typeface="Times New Roman" pitchFamily="18" charset="0"/>
              </a:defRPr>
            </a:lvl1pPr>
            <a:lvl2pPr indent="-342900">
              <a:defRPr sz="2400">
                <a:solidFill>
                  <a:schemeClr val="tx1"/>
                </a:solidFill>
                <a:latin typeface="Times New Roman" pitchFamily="18" charset="0"/>
              </a:defRPr>
            </a:lvl2pPr>
            <a:lvl3pPr marL="857250" indent="-285750">
              <a:defRPr sz="2400">
                <a:solidFill>
                  <a:schemeClr val="tx1"/>
                </a:solidFill>
                <a:latin typeface="Times New Roman" pitchFamily="18" charset="0"/>
              </a:defRPr>
            </a:lvl3pPr>
            <a:lvl4pPr marL="1257300" indent="-228600">
              <a:defRPr sz="2400">
                <a:solidFill>
                  <a:schemeClr val="tx1"/>
                </a:solidFill>
                <a:latin typeface="Times New Roman" pitchFamily="18" charset="0"/>
              </a:defRPr>
            </a:lvl4pPr>
            <a:lvl5pPr marL="1714500" indent="-228600">
              <a:defRPr sz="2400">
                <a:solidFill>
                  <a:schemeClr val="tx1"/>
                </a:solidFill>
                <a:latin typeface="Times New Roman" pitchFamily="18" charset="0"/>
              </a:defRPr>
            </a:lvl5pPr>
            <a:lvl6pPr marL="2171700" indent="-228600" fontAlgn="base">
              <a:spcBef>
                <a:spcPct val="0"/>
              </a:spcBef>
              <a:spcAft>
                <a:spcPct val="0"/>
              </a:spcAft>
              <a:defRPr sz="2400">
                <a:solidFill>
                  <a:schemeClr val="tx1"/>
                </a:solidFill>
                <a:latin typeface="Times New Roman" pitchFamily="18" charset="0"/>
              </a:defRPr>
            </a:lvl6pPr>
            <a:lvl7pPr marL="2628900" indent="-228600" fontAlgn="base">
              <a:spcBef>
                <a:spcPct val="0"/>
              </a:spcBef>
              <a:spcAft>
                <a:spcPct val="0"/>
              </a:spcAft>
              <a:defRPr sz="2400">
                <a:solidFill>
                  <a:schemeClr val="tx1"/>
                </a:solidFill>
                <a:latin typeface="Times New Roman" pitchFamily="18" charset="0"/>
              </a:defRPr>
            </a:lvl7pPr>
            <a:lvl8pPr marL="3086100" indent="-228600" fontAlgn="base">
              <a:spcBef>
                <a:spcPct val="0"/>
              </a:spcBef>
              <a:spcAft>
                <a:spcPct val="0"/>
              </a:spcAft>
              <a:defRPr sz="2400">
                <a:solidFill>
                  <a:schemeClr val="tx1"/>
                </a:solidFill>
                <a:latin typeface="Times New Roman" pitchFamily="18" charset="0"/>
              </a:defRPr>
            </a:lvl8pPr>
            <a:lvl9pPr marL="3543300" indent="-228600" fontAlgn="base">
              <a:spcBef>
                <a:spcPct val="0"/>
              </a:spcBef>
              <a:spcAft>
                <a:spcPct val="0"/>
              </a:spcAft>
              <a:defRPr sz="2400">
                <a:solidFill>
                  <a:schemeClr val="tx1"/>
                </a:solidFill>
                <a:latin typeface="Times New Roman" pitchFamily="18" charset="0"/>
              </a:defRPr>
            </a:lvl9pPr>
          </a:lstStyle>
          <a:p>
            <a:pPr algn="ctr">
              <a:lnSpc>
                <a:spcPct val="95000"/>
              </a:lnSpc>
            </a:pPr>
            <a:r>
              <a:rPr lang="en-US" sz="4800" b="1">
                <a:solidFill>
                  <a:srgbClr val="B45F06"/>
                </a:solidFill>
                <a:latin typeface="Arial" pitchFamily="34" charset="0"/>
              </a:rPr>
              <a:t>         The Plan </a:t>
            </a:r>
          </a:p>
          <a:p>
            <a:pPr algn="ctr">
              <a:lnSpc>
                <a:spcPct val="95000"/>
              </a:lnSpc>
            </a:pPr>
            <a:endParaRPr lang="en-US" sz="1900" b="1">
              <a:solidFill>
                <a:srgbClr val="073763"/>
              </a:solidFill>
              <a:latin typeface="Arial" pitchFamily="34" charset="0"/>
            </a:endParaRPr>
          </a:p>
          <a:p>
            <a:pPr>
              <a:lnSpc>
                <a:spcPct val="95000"/>
              </a:lnSpc>
            </a:pPr>
            <a:r>
              <a:rPr lang="en-US" sz="3200">
                <a:solidFill>
                  <a:srgbClr val="073763"/>
                </a:solidFill>
                <a:latin typeface="Arial" pitchFamily="34" charset="0"/>
              </a:rPr>
              <a:t>                  Another way to begin your essay </a:t>
            </a:r>
          </a:p>
          <a:p>
            <a:pPr>
              <a:lnSpc>
                <a:spcPct val="95000"/>
              </a:lnSpc>
            </a:pPr>
            <a:r>
              <a:rPr lang="en-US" sz="3200">
                <a:solidFill>
                  <a:srgbClr val="073763"/>
                </a:solidFill>
                <a:latin typeface="Arial" pitchFamily="34" charset="0"/>
              </a:rPr>
              <a:t>                   is with a  </a:t>
            </a:r>
            <a:r>
              <a:rPr lang="en-US" sz="3200" b="1">
                <a:solidFill>
                  <a:srgbClr val="B45F06"/>
                </a:solidFill>
                <a:latin typeface="Arial" pitchFamily="34" charset="0"/>
              </a:rPr>
              <a:t>topic sentence</a:t>
            </a:r>
            <a:r>
              <a:rPr lang="en-US" sz="3200">
                <a:solidFill>
                  <a:srgbClr val="073763"/>
                </a:solidFill>
                <a:latin typeface="Arial" pitchFamily="34" charset="0"/>
              </a:rPr>
              <a:t> that     </a:t>
            </a:r>
          </a:p>
          <a:p>
            <a:pPr>
              <a:lnSpc>
                <a:spcPct val="95000"/>
              </a:lnSpc>
            </a:pPr>
            <a:r>
              <a:rPr lang="en-US" sz="3200">
                <a:solidFill>
                  <a:srgbClr val="073763"/>
                </a:solidFill>
                <a:latin typeface="Arial" pitchFamily="34" charset="0"/>
              </a:rPr>
              <a:t>             lists each subject you'll be covering:</a:t>
            </a:r>
          </a:p>
          <a:p>
            <a:pPr algn="ctr">
              <a:lnSpc>
                <a:spcPct val="95000"/>
              </a:lnSpc>
            </a:pPr>
            <a:r>
              <a:rPr lang="en-US" sz="2700">
                <a:solidFill>
                  <a:srgbClr val="073763"/>
                </a:solidFill>
                <a:latin typeface="Courier New" pitchFamily="49" charset="0"/>
              </a:rPr>
              <a:t> </a:t>
            </a:r>
          </a:p>
          <a:p>
            <a:pPr algn="ctr">
              <a:lnSpc>
                <a:spcPct val="95000"/>
              </a:lnSpc>
            </a:pPr>
            <a:r>
              <a:rPr lang="en-US" sz="2700">
                <a:solidFill>
                  <a:srgbClr val="073763"/>
                </a:solidFill>
                <a:latin typeface="Courier New" pitchFamily="49" charset="0"/>
              </a:rPr>
              <a:t>"My three favorite foods are spaghetti, pizza, and jelly beans."</a:t>
            </a:r>
            <a:r>
              <a:rPr lang="en-US" sz="2700">
                <a:solidFill>
                  <a:srgbClr val="000000"/>
                </a:solidFill>
                <a:latin typeface="Arial" pitchFamily="34" charset="0"/>
              </a:rPr>
              <a:t/>
            </a:r>
            <a:br>
              <a:rPr lang="en-US" sz="2700">
                <a:solidFill>
                  <a:srgbClr val="000000"/>
                </a:solidFill>
                <a:latin typeface="Arial" pitchFamily="34" charset="0"/>
              </a:rPr>
            </a:br>
            <a:r>
              <a:rPr lang="en-US" sz="2700">
                <a:solidFill>
                  <a:srgbClr val="000000"/>
                </a:solidFill>
                <a:latin typeface="Arial" pitchFamily="34" charset="0"/>
              </a:rPr>
              <a:t/>
            </a:r>
            <a:br>
              <a:rPr lang="en-US" sz="2700">
                <a:solidFill>
                  <a:srgbClr val="000000"/>
                </a:solidFill>
                <a:latin typeface="Arial" pitchFamily="34" charset="0"/>
              </a:rPr>
            </a:br>
            <a:r>
              <a:rPr lang="en-US" sz="2700">
                <a:solidFill>
                  <a:srgbClr val="B45F06"/>
                </a:solidFill>
                <a:latin typeface="Arial" pitchFamily="34" charset="0"/>
              </a:rPr>
              <a:t>This opening sentence helps you easily divide the rest of your essay into its three different paragraphs and tells readers what they can expect.</a:t>
            </a:r>
          </a:p>
        </p:txBody>
      </p:sp>
      <p:pic>
        <p:nvPicPr>
          <p:cNvPr id="8197" name="Picture 5"/>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88" y="1588"/>
            <a:ext cx="10172700" cy="1536700"/>
          </a:xfrm>
          <a:prstGeom prst="rect">
            <a:avLst/>
          </a:prstGeom>
          <a:noFill/>
          <a:extLst>
            <a:ext uri="{909E8E84-426E-40DD-AFC4-6F175D3DCCD1}">
              <a14:hiddenFill xmlns:a14="http://schemas.microsoft.com/office/drawing/2010/main" xmlns="">
                <a:solidFill>
                  <a:srgbClr val="FFFFFF"/>
                </a:solidFill>
              </a14:hiddenFill>
            </a:ext>
          </a:extLst>
        </p:spPr>
      </p:pic>
      <p:sp>
        <p:nvSpPr>
          <p:cNvPr id="7" name="Rectangle 6"/>
          <p:cNvSpPr/>
          <p:nvPr/>
        </p:nvSpPr>
        <p:spPr>
          <a:xfrm>
            <a:off x="355600" y="7162800"/>
            <a:ext cx="9380538" cy="277812"/>
          </a:xfrm>
          <a:prstGeom prst="rect">
            <a:avLst/>
          </a:prstGeom>
          <a:solidFill>
            <a:srgbClr val="0F0F4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en-US"/>
          </a:p>
        </p:txBody>
      </p:sp>
      <p:sp>
        <p:nvSpPr>
          <p:cNvPr id="8" name="Text Box 4"/>
          <p:cNvSpPr txBox="1">
            <a:spLocks noChangeArrowheads="1"/>
          </p:cNvSpPr>
          <p:nvPr/>
        </p:nvSpPr>
        <p:spPr bwMode="auto">
          <a:xfrm>
            <a:off x="431800" y="7162800"/>
            <a:ext cx="9228138" cy="2339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a:lnSpc>
                <a:spcPct val="95000"/>
              </a:lnSpc>
            </a:pPr>
            <a:r>
              <a:rPr lang="en-US" sz="1600" dirty="0" smtClean="0">
                <a:solidFill>
                  <a:srgbClr val="FFFFFF"/>
                </a:solidFill>
                <a:latin typeface="Arial" pitchFamily="34" charset="0"/>
              </a:rPr>
              <a:t> Copyright 2012                    www.time4writing.com/free-writing-resources                    Copyright 2012  </a:t>
            </a:r>
            <a:endParaRPr lang="en-US" sz="1600" dirty="0">
              <a:solidFill>
                <a:srgbClr val="FFFFFF"/>
              </a:solidFill>
              <a:latin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
        <p:cNvGrpSpPr/>
        <p:nvPr/>
      </p:nvGrpSpPr>
      <p:grpSpPr>
        <a:xfrm>
          <a:off x="0" y="0"/>
          <a:ext cx="0" cy="0"/>
          <a:chOff x="0" y="0"/>
          <a:chExt cx="0" cy="0"/>
        </a:xfrm>
      </p:grpSpPr>
      <p:sp>
        <p:nvSpPr>
          <p:cNvPr id="9220" name="Text Box 4"/>
          <p:cNvSpPr txBox="1">
            <a:spLocks noChangeArrowheads="1"/>
          </p:cNvSpPr>
          <p:nvPr/>
        </p:nvSpPr>
        <p:spPr bwMode="auto">
          <a:xfrm>
            <a:off x="350838" y="1830388"/>
            <a:ext cx="9477375" cy="22463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lvl1pPr>
              <a:defRPr sz="2400">
                <a:solidFill>
                  <a:schemeClr val="tx1"/>
                </a:solidFill>
                <a:latin typeface="Times New Roman" pitchFamily="18" charset="0"/>
              </a:defRPr>
            </a:lvl1pPr>
            <a:lvl2pPr indent="-342900">
              <a:defRPr sz="2400">
                <a:solidFill>
                  <a:schemeClr val="tx1"/>
                </a:solidFill>
                <a:latin typeface="Times New Roman" pitchFamily="18" charset="0"/>
              </a:defRPr>
            </a:lvl2pPr>
            <a:lvl3pPr marL="857250" indent="-285750">
              <a:defRPr sz="2400">
                <a:solidFill>
                  <a:schemeClr val="tx1"/>
                </a:solidFill>
                <a:latin typeface="Times New Roman" pitchFamily="18" charset="0"/>
              </a:defRPr>
            </a:lvl3pPr>
            <a:lvl4pPr marL="1257300" indent="-228600">
              <a:defRPr sz="2400">
                <a:solidFill>
                  <a:schemeClr val="tx1"/>
                </a:solidFill>
                <a:latin typeface="Times New Roman" pitchFamily="18" charset="0"/>
              </a:defRPr>
            </a:lvl4pPr>
            <a:lvl5pPr marL="1714500" indent="-228600">
              <a:defRPr sz="2400">
                <a:solidFill>
                  <a:schemeClr val="tx1"/>
                </a:solidFill>
                <a:latin typeface="Times New Roman" pitchFamily="18" charset="0"/>
              </a:defRPr>
            </a:lvl5pPr>
            <a:lvl6pPr marL="2171700" indent="-228600" fontAlgn="base">
              <a:spcBef>
                <a:spcPct val="0"/>
              </a:spcBef>
              <a:spcAft>
                <a:spcPct val="0"/>
              </a:spcAft>
              <a:defRPr sz="2400">
                <a:solidFill>
                  <a:schemeClr val="tx1"/>
                </a:solidFill>
                <a:latin typeface="Times New Roman" pitchFamily="18" charset="0"/>
              </a:defRPr>
            </a:lvl6pPr>
            <a:lvl7pPr marL="2628900" indent="-228600" fontAlgn="base">
              <a:spcBef>
                <a:spcPct val="0"/>
              </a:spcBef>
              <a:spcAft>
                <a:spcPct val="0"/>
              </a:spcAft>
              <a:defRPr sz="2400">
                <a:solidFill>
                  <a:schemeClr val="tx1"/>
                </a:solidFill>
                <a:latin typeface="Times New Roman" pitchFamily="18" charset="0"/>
              </a:defRPr>
            </a:lvl7pPr>
            <a:lvl8pPr marL="3086100" indent="-228600" fontAlgn="base">
              <a:spcBef>
                <a:spcPct val="0"/>
              </a:spcBef>
              <a:spcAft>
                <a:spcPct val="0"/>
              </a:spcAft>
              <a:defRPr sz="2400">
                <a:solidFill>
                  <a:schemeClr val="tx1"/>
                </a:solidFill>
                <a:latin typeface="Times New Roman" pitchFamily="18" charset="0"/>
              </a:defRPr>
            </a:lvl8pPr>
            <a:lvl9pPr marL="3543300" indent="-228600" fontAlgn="base">
              <a:spcBef>
                <a:spcPct val="0"/>
              </a:spcBef>
              <a:spcAft>
                <a:spcPct val="0"/>
              </a:spcAft>
              <a:defRPr sz="2400">
                <a:solidFill>
                  <a:schemeClr val="tx1"/>
                </a:solidFill>
                <a:latin typeface="Times New Roman" pitchFamily="18" charset="0"/>
              </a:defRPr>
            </a:lvl9pPr>
          </a:lstStyle>
          <a:p>
            <a:pPr algn="ctr">
              <a:lnSpc>
                <a:spcPct val="95000"/>
              </a:lnSpc>
            </a:pPr>
            <a:r>
              <a:rPr lang="en-US" sz="4800" b="1">
                <a:solidFill>
                  <a:srgbClr val="B45F06"/>
                </a:solidFill>
                <a:latin typeface="Arial" pitchFamily="34" charset="0"/>
              </a:rPr>
              <a:t>The Teaser</a:t>
            </a:r>
            <a:endParaRPr lang="en-US" sz="4800" b="1">
              <a:solidFill>
                <a:srgbClr val="000000"/>
              </a:solidFill>
              <a:latin typeface="Arial" pitchFamily="34" charset="0"/>
            </a:endParaRPr>
          </a:p>
          <a:p>
            <a:pPr>
              <a:lnSpc>
                <a:spcPct val="95000"/>
              </a:lnSpc>
            </a:pPr>
            <a:r>
              <a:rPr lang="en-US" sz="1000">
                <a:solidFill>
                  <a:srgbClr val="073763"/>
                </a:solidFill>
                <a:latin typeface="Arial" pitchFamily="34" charset="0"/>
              </a:rPr>
              <a:t> </a:t>
            </a:r>
          </a:p>
          <a:p>
            <a:pPr>
              <a:lnSpc>
                <a:spcPct val="95000"/>
              </a:lnSpc>
            </a:pPr>
            <a:r>
              <a:rPr lang="en-US" sz="1000">
                <a:solidFill>
                  <a:srgbClr val="073763"/>
                </a:solidFill>
                <a:latin typeface="Arial" pitchFamily="34" charset="0"/>
              </a:rPr>
              <a:t> </a:t>
            </a:r>
          </a:p>
          <a:p>
            <a:pPr algn="ctr">
              <a:lnSpc>
                <a:spcPct val="95000"/>
              </a:lnSpc>
            </a:pPr>
            <a:r>
              <a:rPr lang="en-US" sz="2700">
                <a:solidFill>
                  <a:srgbClr val="073763"/>
                </a:solidFill>
                <a:latin typeface="Arial" pitchFamily="34" charset="0"/>
              </a:rPr>
              <a:t>You can also build your reader's anticipation with a </a:t>
            </a:r>
            <a:r>
              <a:rPr lang="en-US" sz="2700" b="1">
                <a:solidFill>
                  <a:srgbClr val="B45F06"/>
                </a:solidFill>
                <a:latin typeface="Arial" pitchFamily="34" charset="0"/>
              </a:rPr>
              <a:t>topic sentence</a:t>
            </a:r>
            <a:r>
              <a:rPr lang="en-US" sz="2700">
                <a:solidFill>
                  <a:srgbClr val="073763"/>
                </a:solidFill>
                <a:latin typeface="Arial" pitchFamily="34" charset="0"/>
              </a:rPr>
              <a:t> that is an action statement:</a:t>
            </a:r>
          </a:p>
          <a:p>
            <a:pPr>
              <a:lnSpc>
                <a:spcPct val="95000"/>
              </a:lnSpc>
            </a:pPr>
            <a:endParaRPr lang="en-US" sz="2700">
              <a:solidFill>
                <a:srgbClr val="000000"/>
              </a:solidFill>
              <a:latin typeface="Arial" pitchFamily="34" charset="0"/>
            </a:endParaRPr>
          </a:p>
        </p:txBody>
      </p:sp>
      <p:sp>
        <p:nvSpPr>
          <p:cNvPr id="9221" name="Text Box 5"/>
          <p:cNvSpPr txBox="1">
            <a:spLocks noChangeArrowheads="1"/>
          </p:cNvSpPr>
          <p:nvPr/>
        </p:nvSpPr>
        <p:spPr bwMode="auto">
          <a:xfrm>
            <a:off x="655638" y="4471988"/>
            <a:ext cx="8604250" cy="27066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lvl1pPr>
              <a:defRPr sz="2400">
                <a:solidFill>
                  <a:schemeClr val="tx1"/>
                </a:solidFill>
                <a:latin typeface="Times New Roman" pitchFamily="18" charset="0"/>
              </a:defRPr>
            </a:lvl1pPr>
            <a:lvl2pPr indent="-342900">
              <a:defRPr sz="2400">
                <a:solidFill>
                  <a:schemeClr val="tx1"/>
                </a:solidFill>
                <a:latin typeface="Times New Roman" pitchFamily="18" charset="0"/>
              </a:defRPr>
            </a:lvl2pPr>
            <a:lvl3pPr marL="857250" indent="-285750">
              <a:defRPr sz="2400">
                <a:solidFill>
                  <a:schemeClr val="tx1"/>
                </a:solidFill>
                <a:latin typeface="Times New Roman" pitchFamily="18" charset="0"/>
              </a:defRPr>
            </a:lvl3pPr>
            <a:lvl4pPr marL="1257300" indent="-228600">
              <a:defRPr sz="2400">
                <a:solidFill>
                  <a:schemeClr val="tx1"/>
                </a:solidFill>
                <a:latin typeface="Times New Roman" pitchFamily="18" charset="0"/>
              </a:defRPr>
            </a:lvl4pPr>
            <a:lvl5pPr marL="1714500" indent="-228600">
              <a:defRPr sz="2400">
                <a:solidFill>
                  <a:schemeClr val="tx1"/>
                </a:solidFill>
                <a:latin typeface="Times New Roman" pitchFamily="18" charset="0"/>
              </a:defRPr>
            </a:lvl5pPr>
            <a:lvl6pPr marL="2171700" indent="-228600" fontAlgn="base">
              <a:spcBef>
                <a:spcPct val="0"/>
              </a:spcBef>
              <a:spcAft>
                <a:spcPct val="0"/>
              </a:spcAft>
              <a:defRPr sz="2400">
                <a:solidFill>
                  <a:schemeClr val="tx1"/>
                </a:solidFill>
                <a:latin typeface="Times New Roman" pitchFamily="18" charset="0"/>
              </a:defRPr>
            </a:lvl6pPr>
            <a:lvl7pPr marL="2628900" indent="-228600" fontAlgn="base">
              <a:spcBef>
                <a:spcPct val="0"/>
              </a:spcBef>
              <a:spcAft>
                <a:spcPct val="0"/>
              </a:spcAft>
              <a:defRPr sz="2400">
                <a:solidFill>
                  <a:schemeClr val="tx1"/>
                </a:solidFill>
                <a:latin typeface="Times New Roman" pitchFamily="18" charset="0"/>
              </a:defRPr>
            </a:lvl7pPr>
            <a:lvl8pPr marL="3086100" indent="-228600" fontAlgn="base">
              <a:spcBef>
                <a:spcPct val="0"/>
              </a:spcBef>
              <a:spcAft>
                <a:spcPct val="0"/>
              </a:spcAft>
              <a:defRPr sz="2400">
                <a:solidFill>
                  <a:schemeClr val="tx1"/>
                </a:solidFill>
                <a:latin typeface="Times New Roman" pitchFamily="18" charset="0"/>
              </a:defRPr>
            </a:lvl8pPr>
            <a:lvl9pPr marL="3543300" indent="-228600" fontAlgn="base">
              <a:spcBef>
                <a:spcPct val="0"/>
              </a:spcBef>
              <a:spcAft>
                <a:spcPct val="0"/>
              </a:spcAft>
              <a:defRPr sz="2400">
                <a:solidFill>
                  <a:schemeClr val="tx1"/>
                </a:solidFill>
                <a:latin typeface="Times New Roman" pitchFamily="18" charset="0"/>
              </a:defRPr>
            </a:lvl9pPr>
          </a:lstStyle>
          <a:p>
            <a:pPr algn="ctr">
              <a:lnSpc>
                <a:spcPct val="95000"/>
              </a:lnSpc>
            </a:pPr>
            <a:r>
              <a:rPr lang="en-US" sz="2700">
                <a:solidFill>
                  <a:srgbClr val="073763"/>
                </a:solidFill>
                <a:latin typeface="Courier New" pitchFamily="49" charset="0"/>
              </a:rPr>
              <a:t>"We practiced all week to get ready for the big game."</a:t>
            </a:r>
            <a:r>
              <a:rPr lang="en-US" sz="2700">
                <a:solidFill>
                  <a:srgbClr val="000000"/>
                </a:solidFill>
                <a:latin typeface="Arial" pitchFamily="34" charset="0"/>
              </a:rPr>
              <a:t/>
            </a:r>
            <a:br>
              <a:rPr lang="en-US" sz="2700">
                <a:solidFill>
                  <a:srgbClr val="000000"/>
                </a:solidFill>
                <a:latin typeface="Arial" pitchFamily="34" charset="0"/>
              </a:rPr>
            </a:br>
            <a:r>
              <a:rPr lang="en-US" sz="2000">
                <a:solidFill>
                  <a:srgbClr val="073763"/>
                </a:solidFill>
                <a:latin typeface="Courier New" pitchFamily="49" charset="0"/>
              </a:rPr>
              <a:t> </a:t>
            </a:r>
            <a:endParaRPr lang="en-US" sz="2700">
              <a:solidFill>
                <a:srgbClr val="000000"/>
              </a:solidFill>
              <a:latin typeface="Arial" pitchFamily="34" charset="0"/>
            </a:endParaRPr>
          </a:p>
          <a:p>
            <a:pPr algn="ctr">
              <a:lnSpc>
                <a:spcPct val="95000"/>
              </a:lnSpc>
            </a:pPr>
            <a:r>
              <a:rPr lang="en-US" sz="2700">
                <a:solidFill>
                  <a:srgbClr val="B45F06"/>
                </a:solidFill>
                <a:latin typeface="Arial" pitchFamily="34" charset="0"/>
              </a:rPr>
              <a:t>Now the reader really wants to know how hard you practiced, and whether all that work paid off!</a:t>
            </a:r>
            <a:r>
              <a:rPr lang="en-US" sz="2000">
                <a:solidFill>
                  <a:srgbClr val="073763"/>
                </a:solidFill>
                <a:latin typeface="Courier New" pitchFamily="49" charset="0"/>
              </a:rPr>
              <a:t> </a:t>
            </a:r>
            <a:endParaRPr lang="en-US" sz="2700">
              <a:solidFill>
                <a:srgbClr val="000000"/>
              </a:solidFill>
              <a:latin typeface="Arial" pitchFamily="34" charset="0"/>
            </a:endParaRPr>
          </a:p>
        </p:txBody>
      </p:sp>
      <p:pic>
        <p:nvPicPr>
          <p:cNvPr id="9222" name="Picture 6"/>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88" y="1588"/>
            <a:ext cx="10172700" cy="1536700"/>
          </a:xfrm>
          <a:prstGeom prst="rect">
            <a:avLst/>
          </a:prstGeom>
          <a:noFill/>
          <a:extLst>
            <a:ext uri="{909E8E84-426E-40DD-AFC4-6F175D3DCCD1}">
              <a14:hiddenFill xmlns:a14="http://schemas.microsoft.com/office/drawing/2010/main" xmlns="">
                <a:solidFill>
                  <a:srgbClr val="FFFFFF"/>
                </a:solidFill>
              </a14:hiddenFill>
            </a:ext>
          </a:extLst>
        </p:spPr>
      </p:pic>
      <p:sp>
        <p:nvSpPr>
          <p:cNvPr id="8" name="Rectangle 7"/>
          <p:cNvSpPr/>
          <p:nvPr/>
        </p:nvSpPr>
        <p:spPr>
          <a:xfrm>
            <a:off x="355600" y="7162800"/>
            <a:ext cx="9380538" cy="277812"/>
          </a:xfrm>
          <a:prstGeom prst="rect">
            <a:avLst/>
          </a:prstGeom>
          <a:solidFill>
            <a:srgbClr val="0F0F4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en-US"/>
          </a:p>
        </p:txBody>
      </p:sp>
      <p:sp>
        <p:nvSpPr>
          <p:cNvPr id="9" name="Text Box 4"/>
          <p:cNvSpPr txBox="1">
            <a:spLocks noChangeArrowheads="1"/>
          </p:cNvSpPr>
          <p:nvPr/>
        </p:nvSpPr>
        <p:spPr bwMode="auto">
          <a:xfrm>
            <a:off x="431800" y="7162800"/>
            <a:ext cx="9228138" cy="2339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a:lnSpc>
                <a:spcPct val="95000"/>
              </a:lnSpc>
            </a:pPr>
            <a:r>
              <a:rPr lang="en-US" sz="1600" dirty="0" smtClean="0">
                <a:solidFill>
                  <a:srgbClr val="FFFFFF"/>
                </a:solidFill>
                <a:latin typeface="Arial" pitchFamily="34" charset="0"/>
              </a:rPr>
              <a:t> Copyright 2012                    www.time4writing.com/free-writing-resources                    Copyright 2012  </a:t>
            </a:r>
            <a:endParaRPr lang="en-US" sz="1600" dirty="0">
              <a:solidFill>
                <a:srgbClr val="FFFFFF"/>
              </a:solidFill>
              <a:latin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
        <p:cNvGrpSpPr/>
        <p:nvPr/>
      </p:nvGrpSpPr>
      <p:grpSpPr>
        <a:xfrm>
          <a:off x="0" y="0"/>
          <a:ext cx="0" cy="0"/>
          <a:chOff x="0" y="0"/>
          <a:chExt cx="0" cy="0"/>
        </a:xfrm>
      </p:grpSpPr>
      <p:sp>
        <p:nvSpPr>
          <p:cNvPr id="10244" name="Text Box 4"/>
          <p:cNvSpPr txBox="1">
            <a:spLocks noChangeArrowheads="1"/>
          </p:cNvSpPr>
          <p:nvPr/>
        </p:nvSpPr>
        <p:spPr bwMode="auto">
          <a:xfrm>
            <a:off x="958850" y="4165600"/>
            <a:ext cx="8077200" cy="27416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lvl1pPr>
              <a:defRPr sz="2400">
                <a:solidFill>
                  <a:schemeClr val="tx1"/>
                </a:solidFill>
                <a:latin typeface="Times New Roman" pitchFamily="18" charset="0"/>
              </a:defRPr>
            </a:lvl1pPr>
            <a:lvl2pPr indent="-342900">
              <a:defRPr sz="2400">
                <a:solidFill>
                  <a:schemeClr val="tx1"/>
                </a:solidFill>
                <a:latin typeface="Times New Roman" pitchFamily="18" charset="0"/>
              </a:defRPr>
            </a:lvl2pPr>
            <a:lvl3pPr marL="857250" indent="-285750">
              <a:defRPr sz="2400">
                <a:solidFill>
                  <a:schemeClr val="tx1"/>
                </a:solidFill>
                <a:latin typeface="Times New Roman" pitchFamily="18" charset="0"/>
              </a:defRPr>
            </a:lvl3pPr>
            <a:lvl4pPr marL="1257300" indent="-228600">
              <a:defRPr sz="2400">
                <a:solidFill>
                  <a:schemeClr val="tx1"/>
                </a:solidFill>
                <a:latin typeface="Times New Roman" pitchFamily="18" charset="0"/>
              </a:defRPr>
            </a:lvl4pPr>
            <a:lvl5pPr marL="1714500" indent="-228600">
              <a:defRPr sz="2400">
                <a:solidFill>
                  <a:schemeClr val="tx1"/>
                </a:solidFill>
                <a:latin typeface="Times New Roman" pitchFamily="18" charset="0"/>
              </a:defRPr>
            </a:lvl5pPr>
            <a:lvl6pPr marL="2171700" indent="-228600" fontAlgn="base">
              <a:spcBef>
                <a:spcPct val="0"/>
              </a:spcBef>
              <a:spcAft>
                <a:spcPct val="0"/>
              </a:spcAft>
              <a:defRPr sz="2400">
                <a:solidFill>
                  <a:schemeClr val="tx1"/>
                </a:solidFill>
                <a:latin typeface="Times New Roman" pitchFamily="18" charset="0"/>
              </a:defRPr>
            </a:lvl6pPr>
            <a:lvl7pPr marL="2628900" indent="-228600" fontAlgn="base">
              <a:spcBef>
                <a:spcPct val="0"/>
              </a:spcBef>
              <a:spcAft>
                <a:spcPct val="0"/>
              </a:spcAft>
              <a:defRPr sz="2400">
                <a:solidFill>
                  <a:schemeClr val="tx1"/>
                </a:solidFill>
                <a:latin typeface="Times New Roman" pitchFamily="18" charset="0"/>
              </a:defRPr>
            </a:lvl7pPr>
            <a:lvl8pPr marL="3086100" indent="-228600" fontAlgn="base">
              <a:spcBef>
                <a:spcPct val="0"/>
              </a:spcBef>
              <a:spcAft>
                <a:spcPct val="0"/>
              </a:spcAft>
              <a:defRPr sz="2400">
                <a:solidFill>
                  <a:schemeClr val="tx1"/>
                </a:solidFill>
                <a:latin typeface="Times New Roman" pitchFamily="18" charset="0"/>
              </a:defRPr>
            </a:lvl8pPr>
            <a:lvl9pPr marL="3543300" indent="-228600" fontAlgn="base">
              <a:spcBef>
                <a:spcPct val="0"/>
              </a:spcBef>
              <a:spcAft>
                <a:spcPct val="0"/>
              </a:spcAft>
              <a:defRPr sz="2400">
                <a:solidFill>
                  <a:schemeClr val="tx1"/>
                </a:solidFill>
                <a:latin typeface="Times New Roman" pitchFamily="18" charset="0"/>
              </a:defRPr>
            </a:lvl9pPr>
          </a:lstStyle>
          <a:p>
            <a:pPr algn="ctr">
              <a:lnSpc>
                <a:spcPct val="95000"/>
              </a:lnSpc>
            </a:pPr>
            <a:r>
              <a:rPr lang="en-US" sz="2700" b="1">
                <a:solidFill>
                  <a:srgbClr val="B45F06"/>
                </a:solidFill>
                <a:latin typeface="Arial" pitchFamily="34" charset="0"/>
              </a:rPr>
              <a:t>Example: </a:t>
            </a:r>
            <a:r>
              <a:rPr lang="en-US" sz="2700">
                <a:solidFill>
                  <a:srgbClr val="073763"/>
                </a:solidFill>
                <a:latin typeface="Courier New" pitchFamily="49" charset="0"/>
              </a:rPr>
              <a:t>"Hi my name is . . . and I’m going to tell you about . . ."</a:t>
            </a:r>
          </a:p>
          <a:p>
            <a:pPr algn="ctr">
              <a:lnSpc>
                <a:spcPct val="95000"/>
              </a:lnSpc>
            </a:pPr>
            <a:r>
              <a:rPr lang="en-US" sz="2000">
                <a:solidFill>
                  <a:srgbClr val="073763"/>
                </a:solidFill>
                <a:latin typeface="Courier New" pitchFamily="49" charset="0"/>
              </a:rPr>
              <a:t> </a:t>
            </a:r>
            <a:r>
              <a:rPr lang="en-US" sz="2700">
                <a:solidFill>
                  <a:srgbClr val="B45F06"/>
                </a:solidFill>
                <a:latin typeface="Arial" pitchFamily="34" charset="0"/>
              </a:rPr>
              <a:t> </a:t>
            </a:r>
          </a:p>
          <a:p>
            <a:pPr algn="ctr">
              <a:lnSpc>
                <a:spcPct val="95000"/>
              </a:lnSpc>
            </a:pPr>
            <a:r>
              <a:rPr lang="en-US" sz="2700">
                <a:solidFill>
                  <a:srgbClr val="B45F06"/>
                </a:solidFill>
                <a:latin typeface="Arial" pitchFamily="34" charset="0"/>
              </a:rPr>
              <a:t>The readers know you're going to tell them something, so you don't need to say it. Just introduce the subject and begin.</a:t>
            </a:r>
          </a:p>
        </p:txBody>
      </p:sp>
      <p:sp>
        <p:nvSpPr>
          <p:cNvPr id="10245" name="Text Box 5"/>
          <p:cNvSpPr txBox="1">
            <a:spLocks noChangeArrowheads="1"/>
          </p:cNvSpPr>
          <p:nvPr/>
        </p:nvSpPr>
        <p:spPr bwMode="auto">
          <a:xfrm>
            <a:off x="1062038" y="1830388"/>
            <a:ext cx="8105775" cy="22018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lvl1pPr>
              <a:defRPr sz="2400">
                <a:solidFill>
                  <a:schemeClr val="tx1"/>
                </a:solidFill>
                <a:latin typeface="Times New Roman" pitchFamily="18" charset="0"/>
              </a:defRPr>
            </a:lvl1pPr>
            <a:lvl2pPr indent="-342900">
              <a:defRPr sz="2400">
                <a:solidFill>
                  <a:schemeClr val="tx1"/>
                </a:solidFill>
                <a:latin typeface="Times New Roman" pitchFamily="18" charset="0"/>
              </a:defRPr>
            </a:lvl2pPr>
            <a:lvl3pPr marL="857250" indent="-285750">
              <a:defRPr sz="2400">
                <a:solidFill>
                  <a:schemeClr val="tx1"/>
                </a:solidFill>
                <a:latin typeface="Times New Roman" pitchFamily="18" charset="0"/>
              </a:defRPr>
            </a:lvl3pPr>
            <a:lvl4pPr marL="1257300" indent="-228600">
              <a:defRPr sz="2400">
                <a:solidFill>
                  <a:schemeClr val="tx1"/>
                </a:solidFill>
                <a:latin typeface="Times New Roman" pitchFamily="18" charset="0"/>
              </a:defRPr>
            </a:lvl4pPr>
            <a:lvl5pPr marL="1714500" indent="-228600">
              <a:defRPr sz="2400">
                <a:solidFill>
                  <a:schemeClr val="tx1"/>
                </a:solidFill>
                <a:latin typeface="Times New Roman" pitchFamily="18" charset="0"/>
              </a:defRPr>
            </a:lvl5pPr>
            <a:lvl6pPr marL="2171700" indent="-228600" fontAlgn="base">
              <a:spcBef>
                <a:spcPct val="0"/>
              </a:spcBef>
              <a:spcAft>
                <a:spcPct val="0"/>
              </a:spcAft>
              <a:defRPr sz="2400">
                <a:solidFill>
                  <a:schemeClr val="tx1"/>
                </a:solidFill>
                <a:latin typeface="Times New Roman" pitchFamily="18" charset="0"/>
              </a:defRPr>
            </a:lvl6pPr>
            <a:lvl7pPr marL="2628900" indent="-228600" fontAlgn="base">
              <a:spcBef>
                <a:spcPct val="0"/>
              </a:spcBef>
              <a:spcAft>
                <a:spcPct val="0"/>
              </a:spcAft>
              <a:defRPr sz="2400">
                <a:solidFill>
                  <a:schemeClr val="tx1"/>
                </a:solidFill>
                <a:latin typeface="Times New Roman" pitchFamily="18" charset="0"/>
              </a:defRPr>
            </a:lvl7pPr>
            <a:lvl8pPr marL="3086100" indent="-228600" fontAlgn="base">
              <a:spcBef>
                <a:spcPct val="0"/>
              </a:spcBef>
              <a:spcAft>
                <a:spcPct val="0"/>
              </a:spcAft>
              <a:defRPr sz="2400">
                <a:solidFill>
                  <a:schemeClr val="tx1"/>
                </a:solidFill>
                <a:latin typeface="Times New Roman" pitchFamily="18" charset="0"/>
              </a:defRPr>
            </a:lvl8pPr>
            <a:lvl9pPr marL="3543300" indent="-228600" fontAlgn="base">
              <a:spcBef>
                <a:spcPct val="0"/>
              </a:spcBef>
              <a:spcAft>
                <a:spcPct val="0"/>
              </a:spcAft>
              <a:defRPr sz="2400">
                <a:solidFill>
                  <a:schemeClr val="tx1"/>
                </a:solidFill>
                <a:latin typeface="Times New Roman" pitchFamily="18" charset="0"/>
              </a:defRPr>
            </a:lvl9pPr>
          </a:lstStyle>
          <a:p>
            <a:pPr algn="ctr">
              <a:lnSpc>
                <a:spcPct val="95000"/>
              </a:lnSpc>
            </a:pPr>
            <a:r>
              <a:rPr lang="en-US" sz="4800" b="1">
                <a:solidFill>
                  <a:srgbClr val="B45F06"/>
                </a:solidFill>
                <a:latin typeface="Arial" pitchFamily="34" charset="0"/>
              </a:rPr>
              <a:t>The No-No </a:t>
            </a:r>
            <a:endParaRPr lang="en-US" sz="4800" b="1">
              <a:solidFill>
                <a:srgbClr val="073763"/>
              </a:solidFill>
              <a:latin typeface="Arial" pitchFamily="34" charset="0"/>
            </a:endParaRPr>
          </a:p>
          <a:p>
            <a:pPr algn="ctr">
              <a:lnSpc>
                <a:spcPct val="95000"/>
              </a:lnSpc>
            </a:pPr>
            <a:r>
              <a:rPr lang="en-US" sz="2700">
                <a:solidFill>
                  <a:srgbClr val="073763"/>
                </a:solidFill>
                <a:latin typeface="Arial" pitchFamily="34" charset="0"/>
              </a:rPr>
              <a:t> </a:t>
            </a:r>
          </a:p>
          <a:p>
            <a:pPr algn="ctr">
              <a:lnSpc>
                <a:spcPct val="95000"/>
              </a:lnSpc>
            </a:pPr>
            <a:r>
              <a:rPr lang="en-US" sz="2700">
                <a:solidFill>
                  <a:srgbClr val="073763"/>
                </a:solidFill>
                <a:latin typeface="Arial" pitchFamily="34" charset="0"/>
              </a:rPr>
              <a:t>Here is a type of </a:t>
            </a:r>
            <a:r>
              <a:rPr lang="en-US" sz="2700" b="1">
                <a:solidFill>
                  <a:srgbClr val="B45F06"/>
                </a:solidFill>
                <a:latin typeface="Arial" pitchFamily="34" charset="0"/>
              </a:rPr>
              <a:t>topic sentence</a:t>
            </a:r>
            <a:r>
              <a:rPr lang="en-US" sz="2700">
                <a:solidFill>
                  <a:srgbClr val="073763"/>
                </a:solidFill>
                <a:latin typeface="Arial" pitchFamily="34" charset="0"/>
              </a:rPr>
              <a:t> that is not a very strong way to begin your essay:</a:t>
            </a:r>
          </a:p>
        </p:txBody>
      </p:sp>
      <p:pic>
        <p:nvPicPr>
          <p:cNvPr id="10246" name="Picture 6"/>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88" y="1588"/>
            <a:ext cx="10172700" cy="1536700"/>
          </a:xfrm>
          <a:prstGeom prst="rect">
            <a:avLst/>
          </a:prstGeom>
          <a:noFill/>
          <a:extLst>
            <a:ext uri="{909E8E84-426E-40DD-AFC4-6F175D3DCCD1}">
              <a14:hiddenFill xmlns:a14="http://schemas.microsoft.com/office/drawing/2010/main" xmlns="">
                <a:solidFill>
                  <a:srgbClr val="FFFFFF"/>
                </a:solidFill>
              </a14:hiddenFill>
            </a:ext>
          </a:extLst>
        </p:spPr>
      </p:pic>
      <p:sp>
        <p:nvSpPr>
          <p:cNvPr id="8" name="Rectangle 7"/>
          <p:cNvSpPr/>
          <p:nvPr/>
        </p:nvSpPr>
        <p:spPr>
          <a:xfrm>
            <a:off x="355600" y="7162800"/>
            <a:ext cx="9380538" cy="277812"/>
          </a:xfrm>
          <a:prstGeom prst="rect">
            <a:avLst/>
          </a:prstGeom>
          <a:solidFill>
            <a:srgbClr val="0F0F4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en-US"/>
          </a:p>
        </p:txBody>
      </p:sp>
      <p:sp>
        <p:nvSpPr>
          <p:cNvPr id="9" name="Text Box 4"/>
          <p:cNvSpPr txBox="1">
            <a:spLocks noChangeArrowheads="1"/>
          </p:cNvSpPr>
          <p:nvPr/>
        </p:nvSpPr>
        <p:spPr bwMode="auto">
          <a:xfrm>
            <a:off x="431800" y="7162800"/>
            <a:ext cx="9228138" cy="2339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a:lnSpc>
                <a:spcPct val="95000"/>
              </a:lnSpc>
            </a:pPr>
            <a:r>
              <a:rPr lang="en-US" sz="1600" dirty="0" smtClean="0">
                <a:solidFill>
                  <a:srgbClr val="FFFFFF"/>
                </a:solidFill>
                <a:latin typeface="Arial" pitchFamily="34" charset="0"/>
              </a:rPr>
              <a:t> Copyright 2012                    www.time4writing.com/free-writing-resources                    Copyright 2012  </a:t>
            </a:r>
            <a:endParaRPr lang="en-US" sz="1600" dirty="0">
              <a:solidFill>
                <a:srgbClr val="FFFFFF"/>
              </a:solidFill>
              <a:latin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1978</TotalTime>
  <Words>123</Words>
  <Application>Microsoft Office PowerPoint</Application>
  <PresentationFormat>Custom</PresentationFormat>
  <Paragraphs>74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Default Design</vt:lpstr>
      <vt:lpstr>Writing a Great Topic Sentence</vt:lpstr>
      <vt:lpstr>Writing a good, solid paragraph is much easier when you know what needs to go in it.    Think of it as a recipe:   gather all the ingredients  put them in in the right order  check to be sure it’s done (properly)    The first ingredient is the topic sentence. </vt:lpstr>
      <vt:lpstr>The Magic Formula</vt:lpstr>
      <vt:lpstr>In the formula, the "interesting subject" is the topic.  What you plan to say about the topic is called the controlling idea.   "Parents can protect their toddlers by taking certain safety precautions at home."  Topic: protecting toddlers from home injuries Controlling Idea: taking safety precautions   Your paragraph will be about how parents can baby-proof their home. </vt:lpstr>
      <vt:lpstr>Your topic sentence should get the reader  ready to read what’s coming.    Here are three ways to do that:   start with a hook    (use a question or quotation)  start with a plan    (tell your reader what to expect)  start with a teaser                               (build curiosity &amp; anticipation) </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Google</dc:creator>
  <cp:lastModifiedBy>agough</cp:lastModifiedBy>
  <cp:revision>2</cp:revision>
  <dcterms:created xsi:type="dcterms:W3CDTF">2004-05-06T09:28:21Z</dcterms:created>
  <dcterms:modified xsi:type="dcterms:W3CDTF">2015-05-19T13:01:24Z</dcterms:modified>
</cp:coreProperties>
</file>