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FFFF"/>
    <a:srgbClr val="FFFF00"/>
    <a:srgbClr val="041414"/>
    <a:srgbClr val="FF5050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819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5A413C-6989-47C7-9164-A4A46D1B54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EEE7B-6E26-43DC-B60B-67B644642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94A14-DE0D-412F-9D4E-934C4388AB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BB171B-00D8-423D-BA8F-A7F9FB45C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157E81F-2923-4577-BC87-0E812DA98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D77944-960E-48DA-9CFC-C6F0826BE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4454D-DBD9-4752-B8F4-88FC2DD9F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2D0D9-30DF-415B-8393-B2F5F92238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8C6D8-41AB-4E36-AF71-B079753FAB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9EB4E-D1FF-476C-B5F1-7C727D9D8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DF2BB-2F83-40AC-BD01-54275039F9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B15BE-B568-4B2C-80E6-D5BD80D103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E8AE3-C01C-4C1F-8A6F-0F31E1C0A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457F6-E729-4414-8643-C093A8DED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717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C8F3606-C8C6-44E3-BF1C-71AA6F2495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36725"/>
          </a:xfrm>
        </p:spPr>
        <p:txBody>
          <a:bodyPr/>
          <a:lstStyle/>
          <a:p>
            <a:r>
              <a:rPr lang="en-US" b="0">
                <a:solidFill>
                  <a:srgbClr val="FFFF00"/>
                </a:solidFill>
                <a:latin typeface="Algerian" pitchFamily="82" charset="0"/>
              </a:rPr>
              <a:t>Subject – Verb Agreement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209800"/>
            <a:ext cx="6324600" cy="1447800"/>
          </a:xfrm>
        </p:spPr>
        <p:txBody>
          <a:bodyPr/>
          <a:lstStyle/>
          <a:p>
            <a:r>
              <a:rPr lang="en-US"/>
              <a:t>Why do subjects and verbs have to agree? After all, they are only words!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2411413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429000"/>
            <a:ext cx="24257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962400"/>
            <a:ext cx="1595438" cy="144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352800" y="4267200"/>
            <a:ext cx="18192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obo BT"/>
              </a:rPr>
              <a:t>We agree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One More Thing: Tense Agreement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096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Tense is all about time.</a:t>
            </a:r>
          </a:p>
          <a:p>
            <a:pPr>
              <a:lnSpc>
                <a:spcPct val="90000"/>
              </a:lnSpc>
            </a:pPr>
            <a:r>
              <a:rPr lang="en-US" sz="2800"/>
              <a:t>Usually we write in the Past tense.</a:t>
            </a:r>
          </a:p>
          <a:p>
            <a:pPr>
              <a:lnSpc>
                <a:spcPct val="90000"/>
              </a:lnSpc>
            </a:pPr>
            <a:r>
              <a:rPr lang="en-US" sz="2800"/>
              <a:t>The Present and Future are fine, but once you start in a tense, STAY there!</a:t>
            </a:r>
          </a:p>
          <a:p>
            <a:pPr>
              <a:lnSpc>
                <a:spcPct val="90000"/>
              </a:lnSpc>
            </a:pPr>
            <a:r>
              <a:rPr lang="en-US" sz="2800"/>
              <a:t>“</a:t>
            </a:r>
            <a:r>
              <a:rPr lang="en-US" sz="2800">
                <a:solidFill>
                  <a:srgbClr val="FF3300"/>
                </a:solidFill>
              </a:rPr>
              <a:t>Yesterday we decided that tomorrow we will go shopping</a:t>
            </a:r>
            <a:r>
              <a:rPr lang="en-US" sz="2800"/>
              <a:t>” is correct. (Past &amp; Future together)</a:t>
            </a:r>
          </a:p>
          <a:p>
            <a:pPr>
              <a:lnSpc>
                <a:spcPct val="90000"/>
              </a:lnSpc>
            </a:pPr>
            <a:r>
              <a:rPr lang="en-US" sz="2800"/>
              <a:t>“</a:t>
            </a:r>
            <a:r>
              <a:rPr lang="en-US" sz="2800">
                <a:solidFill>
                  <a:srgbClr val="FF3300"/>
                </a:solidFill>
              </a:rPr>
              <a:t>We went to the store and buy food</a:t>
            </a:r>
            <a:r>
              <a:rPr lang="en-US" sz="2800"/>
              <a:t>.” is not correct. (Past &amp; Present together) It should be </a:t>
            </a:r>
            <a:r>
              <a:rPr lang="en-US" sz="2800">
                <a:solidFill>
                  <a:srgbClr val="FF3300"/>
                </a:solidFill>
              </a:rPr>
              <a:t>bought</a:t>
            </a:r>
            <a:r>
              <a:rPr lang="en-US" sz="2800"/>
              <a:t> not </a:t>
            </a:r>
            <a:r>
              <a:rPr lang="en-US" sz="2800">
                <a:solidFill>
                  <a:srgbClr val="FF3300"/>
                </a:solidFill>
              </a:rPr>
              <a:t>buy.</a:t>
            </a:r>
          </a:p>
        </p:txBody>
      </p:sp>
      <p:pic>
        <p:nvPicPr>
          <p:cNvPr id="20487" name="Picture 7" descr="j02341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1295400"/>
            <a:ext cx="1657350" cy="1762125"/>
          </a:xfrm>
        </p:spPr>
      </p:pic>
      <p:pic>
        <p:nvPicPr>
          <p:cNvPr id="20488" name="Picture 8" descr="MCj032630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648200"/>
            <a:ext cx="1827213" cy="1657350"/>
          </a:xfrm>
          <a:prstGeom prst="rect">
            <a:avLst/>
          </a:prstGeom>
          <a:noFill/>
        </p:spPr>
      </p:pic>
      <p:pic>
        <p:nvPicPr>
          <p:cNvPr id="20490" name="Picture 10" descr="MCj0251062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558139">
            <a:off x="6207125" y="3317875"/>
            <a:ext cx="2474913" cy="1020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What’s wrong with these sentences?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505200"/>
          </a:xfrm>
        </p:spPr>
        <p:txBody>
          <a:bodyPr/>
          <a:lstStyle/>
          <a:p>
            <a:r>
              <a:rPr lang="en-US" b="1">
                <a:solidFill>
                  <a:srgbClr val="FFFF00"/>
                </a:solidFill>
              </a:rPr>
              <a:t>There </a:t>
            </a:r>
            <a:r>
              <a:rPr lang="en-US" b="1">
                <a:solidFill>
                  <a:srgbClr val="FF99FF"/>
                </a:solidFill>
              </a:rPr>
              <a:t>is</a:t>
            </a:r>
            <a:r>
              <a:rPr lang="en-US" b="1">
                <a:solidFill>
                  <a:srgbClr val="FFFF00"/>
                </a:solidFill>
              </a:rPr>
              <a:t> too many </a:t>
            </a:r>
            <a:r>
              <a:rPr lang="en-US" b="1">
                <a:solidFill>
                  <a:srgbClr val="FF5050"/>
                </a:solidFill>
              </a:rPr>
              <a:t>pictures</a:t>
            </a:r>
            <a:r>
              <a:rPr lang="en-US" b="1">
                <a:solidFill>
                  <a:srgbClr val="FFFF00"/>
                </a:solidFill>
              </a:rPr>
              <a:t> on the wall.</a:t>
            </a:r>
          </a:p>
          <a:p>
            <a:pPr algn="ctr">
              <a:buFontTx/>
              <a:buNone/>
            </a:pPr>
            <a:r>
              <a:rPr lang="en-US" sz="4400" b="1">
                <a:solidFill>
                  <a:schemeClr val="tx2"/>
                </a:solidFill>
              </a:rPr>
              <a:t>Or this one?</a:t>
            </a:r>
          </a:p>
          <a:p>
            <a:r>
              <a:rPr lang="en-US" b="1">
                <a:solidFill>
                  <a:srgbClr val="FF5050"/>
                </a:solidFill>
              </a:rPr>
              <a:t>Everybody</a:t>
            </a:r>
            <a:r>
              <a:rPr lang="en-US" b="1">
                <a:solidFill>
                  <a:srgbClr val="FFFF00"/>
                </a:solidFill>
              </a:rPr>
              <a:t> but Julio </a:t>
            </a:r>
            <a:r>
              <a:rPr lang="en-US" b="1">
                <a:solidFill>
                  <a:srgbClr val="FF99FF"/>
                </a:solidFill>
              </a:rPr>
              <a:t>want</a:t>
            </a:r>
            <a:r>
              <a:rPr lang="en-US" b="1">
                <a:solidFill>
                  <a:srgbClr val="FFFF00"/>
                </a:solidFill>
              </a:rPr>
              <a:t> to go home.</a:t>
            </a:r>
          </a:p>
          <a:p>
            <a:pPr algn="ctr">
              <a:buFontTx/>
              <a:buNone/>
            </a:pPr>
            <a:r>
              <a:rPr lang="en-US" sz="4400" b="1">
                <a:solidFill>
                  <a:schemeClr val="tx2"/>
                </a:solidFill>
              </a:rPr>
              <a:t>Or this one?</a:t>
            </a:r>
          </a:p>
          <a:p>
            <a:r>
              <a:rPr lang="en-US" b="1">
                <a:solidFill>
                  <a:srgbClr val="FF5050"/>
                </a:solidFill>
              </a:rPr>
              <a:t>All</a:t>
            </a:r>
            <a:r>
              <a:rPr lang="en-US" b="1">
                <a:solidFill>
                  <a:srgbClr val="FFFF00"/>
                </a:solidFill>
              </a:rPr>
              <a:t> the people </a:t>
            </a:r>
            <a:r>
              <a:rPr lang="en-US" b="1">
                <a:solidFill>
                  <a:srgbClr val="FF99FF"/>
                </a:solidFill>
              </a:rPr>
              <a:t>wants</a:t>
            </a:r>
            <a:r>
              <a:rPr lang="en-US" b="1">
                <a:solidFill>
                  <a:srgbClr val="FFFF00"/>
                </a:solidFill>
              </a:rPr>
              <a:t> to win the lottery.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5105400"/>
            <a:ext cx="84582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40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subjects</a:t>
            </a: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4000" b="1">
                <a:solidFill>
                  <a:srgbClr val="FF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verbs</a:t>
            </a: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don’t agree</a:t>
            </a:r>
            <a:r>
              <a:rPr lang="en-US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fix them?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</a:t>
            </a:r>
            <a:r>
              <a:rPr lang="en-US" b="1">
                <a:solidFill>
                  <a:schemeClr val="folHlink"/>
                </a:solidFill>
              </a:rPr>
              <a:t>are</a:t>
            </a:r>
            <a:r>
              <a:rPr lang="en-US"/>
              <a:t> too many </a:t>
            </a:r>
            <a:r>
              <a:rPr lang="en-US" b="1">
                <a:solidFill>
                  <a:srgbClr val="FF5050"/>
                </a:solidFill>
              </a:rPr>
              <a:t>pictures</a:t>
            </a:r>
            <a:r>
              <a:rPr lang="en-US"/>
              <a:t> on the wall.</a:t>
            </a:r>
          </a:p>
          <a:p>
            <a:pPr algn="ctr">
              <a:buFontTx/>
              <a:buNone/>
            </a:pPr>
            <a:r>
              <a:rPr lang="en-US" sz="3600" b="1">
                <a:solidFill>
                  <a:srgbClr val="041414"/>
                </a:solidFill>
              </a:rPr>
              <a:t>A </a:t>
            </a:r>
            <a:r>
              <a:rPr lang="en-US" sz="3600" b="1">
                <a:solidFill>
                  <a:srgbClr val="FF5050"/>
                </a:solidFill>
              </a:rPr>
              <a:t>plural subject</a:t>
            </a:r>
            <a:r>
              <a:rPr lang="en-US" sz="3600" b="1">
                <a:solidFill>
                  <a:srgbClr val="041414"/>
                </a:solidFill>
              </a:rPr>
              <a:t> goes with a </a:t>
            </a:r>
            <a:r>
              <a:rPr lang="en-US" sz="3600" b="1">
                <a:solidFill>
                  <a:schemeClr val="folHlink"/>
                </a:solidFill>
              </a:rPr>
              <a:t>plural</a:t>
            </a:r>
            <a:r>
              <a:rPr lang="en-US" sz="3600" b="1">
                <a:solidFill>
                  <a:srgbClr val="041414"/>
                </a:solidFill>
              </a:rPr>
              <a:t> </a:t>
            </a:r>
            <a:r>
              <a:rPr lang="en-US" sz="3600" b="1">
                <a:solidFill>
                  <a:schemeClr val="folHlink"/>
                </a:solidFill>
              </a:rPr>
              <a:t>verb.</a:t>
            </a:r>
          </a:p>
          <a:p>
            <a:r>
              <a:rPr lang="en-US" b="1">
                <a:solidFill>
                  <a:srgbClr val="FF5050"/>
                </a:solidFill>
              </a:rPr>
              <a:t>Everybody</a:t>
            </a:r>
            <a:r>
              <a:rPr lang="en-US"/>
              <a:t> but Julio </a:t>
            </a:r>
            <a:r>
              <a:rPr lang="en-US" b="1">
                <a:solidFill>
                  <a:schemeClr val="folHlink"/>
                </a:solidFill>
              </a:rPr>
              <a:t>wants</a:t>
            </a:r>
            <a:r>
              <a:rPr lang="en-US"/>
              <a:t> to go home.</a:t>
            </a:r>
          </a:p>
          <a:p>
            <a:pPr algn="ctr">
              <a:buFontTx/>
              <a:buNone/>
            </a:pPr>
            <a:r>
              <a:rPr lang="en-US" b="1">
                <a:solidFill>
                  <a:srgbClr val="041414"/>
                </a:solidFill>
              </a:rPr>
              <a:t>A </a:t>
            </a:r>
            <a:r>
              <a:rPr lang="en-US" b="1">
                <a:solidFill>
                  <a:srgbClr val="FF5050"/>
                </a:solidFill>
              </a:rPr>
              <a:t>singular subject</a:t>
            </a:r>
            <a:r>
              <a:rPr lang="en-US" b="1">
                <a:solidFill>
                  <a:srgbClr val="041414"/>
                </a:solidFill>
              </a:rPr>
              <a:t> goes with a </a:t>
            </a:r>
            <a:r>
              <a:rPr lang="en-US" b="1">
                <a:solidFill>
                  <a:schemeClr val="folHlink"/>
                </a:solidFill>
              </a:rPr>
              <a:t>singular verb.</a:t>
            </a:r>
          </a:p>
          <a:p>
            <a:r>
              <a:rPr lang="en-US" b="1">
                <a:solidFill>
                  <a:srgbClr val="FF5050"/>
                </a:solidFill>
              </a:rPr>
              <a:t>All</a:t>
            </a:r>
            <a:r>
              <a:rPr lang="en-US"/>
              <a:t> the people </a:t>
            </a:r>
            <a:r>
              <a:rPr lang="en-US" b="1">
                <a:solidFill>
                  <a:schemeClr val="folHlink"/>
                </a:solidFill>
              </a:rPr>
              <a:t>plans</a:t>
            </a:r>
            <a:r>
              <a:rPr lang="en-US"/>
              <a:t> to win the lottery.</a:t>
            </a:r>
          </a:p>
          <a:p>
            <a:pPr algn="ctr">
              <a:buFontTx/>
              <a:buNone/>
            </a:pPr>
            <a:r>
              <a:rPr lang="en-US" sz="3600" b="1">
                <a:solidFill>
                  <a:srgbClr val="041414"/>
                </a:solidFill>
              </a:rPr>
              <a:t>A </a:t>
            </a:r>
            <a:r>
              <a:rPr lang="en-US" sz="3600" b="1">
                <a:solidFill>
                  <a:srgbClr val="FF5050"/>
                </a:solidFill>
              </a:rPr>
              <a:t>plural subject </a:t>
            </a:r>
            <a:r>
              <a:rPr lang="en-US" sz="3600" b="1">
                <a:solidFill>
                  <a:srgbClr val="041414"/>
                </a:solidFill>
              </a:rPr>
              <a:t>goes with a </a:t>
            </a:r>
            <a:r>
              <a:rPr lang="en-US" sz="3600" b="1">
                <a:solidFill>
                  <a:schemeClr val="folHlink"/>
                </a:solidFill>
              </a:rPr>
              <a:t>plural</a:t>
            </a:r>
            <a:r>
              <a:rPr lang="en-US" sz="3600" b="1">
                <a:solidFill>
                  <a:srgbClr val="041414"/>
                </a:solidFill>
              </a:rPr>
              <a:t> </a:t>
            </a:r>
            <a:r>
              <a:rPr lang="en-US" sz="3600" b="1">
                <a:solidFill>
                  <a:schemeClr val="folHlink"/>
                </a:solidFill>
              </a:rPr>
              <a:t>verb.</a:t>
            </a:r>
            <a:endParaRPr lang="en-US">
              <a:solidFill>
                <a:schemeClr val="folHlink"/>
              </a:solidFill>
            </a:endParaRPr>
          </a:p>
          <a:p>
            <a:pPr algn="ctr">
              <a:buFontTx/>
              <a:buNone/>
            </a:pPr>
            <a:r>
              <a:rPr lang="en-US" sz="4000">
                <a:solidFill>
                  <a:schemeClr val="tx2"/>
                </a:solidFill>
              </a:rPr>
              <a:t>Now the subjects and verbs  agree!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 sz="3200"/>
              <a:t>To be correct, subjects and verbs must agree…</a:t>
            </a:r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4876800"/>
            <a:ext cx="3203575" cy="1403350"/>
          </a:xfrm>
          <a:noFill/>
          <a:ln/>
        </p:spPr>
      </p:pic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457200" y="4724400"/>
            <a:ext cx="2743200" cy="1828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Subject</a:t>
            </a: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6019800" y="4648200"/>
            <a:ext cx="24384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Verb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1219200"/>
            <a:ext cx="77724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They must agree in </a:t>
            </a:r>
            <a:r>
              <a:rPr lang="en-US" sz="32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NUMBER:</a:t>
            </a:r>
          </a:p>
          <a:p>
            <a:pPr>
              <a:buFontTx/>
              <a:buChar char="•"/>
            </a:pPr>
            <a:r>
              <a:rPr lang="en-US" sz="32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Singular</a:t>
            </a:r>
            <a:r>
              <a:rPr lang="en-US" sz="3200">
                <a:solidFill>
                  <a:srgbClr val="FF5050"/>
                </a:solidFill>
              </a:rPr>
              <a:t> </a:t>
            </a:r>
            <a:r>
              <a:rPr lang="en-US" sz="32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subjects</a:t>
            </a:r>
            <a:r>
              <a:rPr lang="en-US" sz="3200"/>
              <a:t> go with </a:t>
            </a: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singular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verbs.</a:t>
            </a:r>
          </a:p>
          <a:p>
            <a:pPr lvl="1">
              <a:buFontTx/>
              <a:buChar char="•"/>
            </a:pPr>
            <a:r>
              <a:rPr lang="en-US" sz="32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Everyone</a:t>
            </a:r>
            <a:r>
              <a:rPr lang="en-US" sz="3200"/>
              <a:t> </a:t>
            </a: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wants</a:t>
            </a:r>
            <a:r>
              <a:rPr lang="en-US" sz="3200"/>
              <a:t> to win the lottery.</a:t>
            </a:r>
          </a:p>
          <a:p>
            <a:pPr>
              <a:buFontTx/>
              <a:buChar char="•"/>
            </a:pP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Plural subjects</a:t>
            </a:r>
            <a:r>
              <a:rPr lang="en-US" sz="3200"/>
              <a:t> go with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plural</a:t>
            </a:r>
            <a:r>
              <a:rPr lang="en-US" sz="3200"/>
              <a:t>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verbs.</a:t>
            </a:r>
          </a:p>
          <a:p>
            <a:pPr lvl="1">
              <a:buFontTx/>
              <a:buChar char="•"/>
            </a:pP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en-US" sz="3200"/>
              <a:t> the players </a:t>
            </a: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want </a:t>
            </a:r>
            <a:r>
              <a:rPr lang="en-US" sz="3200"/>
              <a:t>to win the game.</a:t>
            </a:r>
          </a:p>
          <a:p>
            <a:pPr>
              <a:buFontTx/>
              <a:buChar char="•"/>
            </a:pPr>
            <a:r>
              <a:rPr lang="en-US" sz="32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always about </a:t>
            </a:r>
            <a:r>
              <a:rPr lang="en-US" sz="32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Singular</a:t>
            </a:r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5" grpId="0" animBg="1"/>
      <p:bldP spid="102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3200">
                <a:solidFill>
                  <a:srgbClr val="FFFF00"/>
                </a:solidFill>
              </a:rPr>
              <a:t>What causes problems with S/V agreement?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8458200" cy="281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Words between the </a:t>
            </a:r>
            <a:r>
              <a:rPr lang="en-US" sz="2400" b="1">
                <a:solidFill>
                  <a:schemeClr val="hlink"/>
                </a:solidFill>
              </a:rPr>
              <a:t>subject</a:t>
            </a:r>
            <a:r>
              <a:rPr lang="en-US" sz="2400"/>
              <a:t> and the </a:t>
            </a:r>
            <a:r>
              <a:rPr lang="en-US" sz="2400" b="1">
                <a:solidFill>
                  <a:srgbClr val="FFFF00"/>
                </a:solidFill>
              </a:rPr>
              <a:t>verb: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The shoes </a:t>
            </a:r>
            <a:r>
              <a:rPr lang="en-US" sz="2400" b="1">
                <a:solidFill>
                  <a:srgbClr val="FF5050"/>
                </a:solidFill>
              </a:rPr>
              <a:t>in the closet</a:t>
            </a:r>
            <a:r>
              <a:rPr lang="en-US" sz="2400"/>
              <a:t> needs to be shined.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FF5050"/>
                </a:solidFill>
              </a:rPr>
              <a:t>In the closet</a:t>
            </a:r>
            <a:r>
              <a:rPr lang="en-US" sz="2400"/>
              <a:t> is a </a:t>
            </a:r>
            <a:r>
              <a:rPr lang="en-US" sz="2400">
                <a:solidFill>
                  <a:schemeClr val="folHlink"/>
                </a:solidFill>
              </a:rPr>
              <a:t>prepositional phrase</a:t>
            </a:r>
            <a:r>
              <a:rPr lang="en-US" sz="2400"/>
              <a:t> between  the subject </a:t>
            </a:r>
            <a:r>
              <a:rPr lang="en-US" sz="2400" b="1">
                <a:solidFill>
                  <a:schemeClr val="hlink"/>
                </a:solidFill>
              </a:rPr>
              <a:t>shoes</a:t>
            </a:r>
            <a:r>
              <a:rPr lang="en-US" sz="2400"/>
              <a:t> and the verb </a:t>
            </a:r>
            <a:r>
              <a:rPr lang="en-US" sz="2400" b="1">
                <a:solidFill>
                  <a:srgbClr val="FFFF00"/>
                </a:solidFill>
              </a:rPr>
              <a:t>need.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olidFill>
                  <a:srgbClr val="FFFF00"/>
                </a:solidFill>
              </a:rPr>
              <a:t>To be correct, the verb should be: </a:t>
            </a:r>
            <a:r>
              <a:rPr lang="en-US" sz="2400" b="1">
                <a:solidFill>
                  <a:srgbClr val="FF5050"/>
                </a:solidFill>
              </a:rPr>
              <a:t>need with no “s”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>
                <a:solidFill>
                  <a:srgbClr val="FF5050"/>
                </a:solidFill>
              </a:rPr>
              <a:t>	</a:t>
            </a:r>
            <a:r>
              <a:rPr lang="en-US" sz="2400"/>
              <a:t>The shoes </a:t>
            </a:r>
            <a:r>
              <a:rPr lang="en-US" sz="2400" b="1">
                <a:solidFill>
                  <a:srgbClr val="FF5050"/>
                </a:solidFill>
              </a:rPr>
              <a:t>in the closet</a:t>
            </a:r>
            <a:r>
              <a:rPr lang="en-US" sz="2400"/>
              <a:t> need to be shined.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>
              <a:solidFill>
                <a:srgbClr val="FF505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>
                <a:solidFill>
                  <a:schemeClr val="tx2"/>
                </a:solidFill>
              </a:rPr>
              <a:t>Common Prepositions</a:t>
            </a:r>
          </a:p>
        </p:txBody>
      </p:sp>
      <p:graphicFrame>
        <p:nvGraphicFramePr>
          <p:cNvPr id="11335" name="Group 71"/>
          <p:cNvGraphicFramePr>
            <a:graphicFrameLocks noGrp="1"/>
          </p:cNvGraphicFramePr>
          <p:nvPr>
            <p:ph sz="half" idx="2"/>
          </p:nvPr>
        </p:nvGraphicFramePr>
        <p:xfrm>
          <a:off x="609600" y="3886200"/>
          <a:ext cx="7772400" cy="2606040"/>
        </p:xfrm>
        <a:graphic>
          <a:graphicData uri="http://schemas.openxmlformats.org/drawingml/2006/table">
            <a:tbl>
              <a:tblPr/>
              <a:tblGrid>
                <a:gridCol w="1554163"/>
                <a:gridCol w="1554162"/>
                <a:gridCol w="1555750"/>
                <a:gridCol w="1554163"/>
                <a:gridCol w="15541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about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before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during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above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except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through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across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beside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around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between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from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with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Verb</a:t>
            </a:r>
            <a:r>
              <a:rPr lang="en-US"/>
              <a:t> before the </a:t>
            </a:r>
            <a:r>
              <a:rPr lang="en-US">
                <a:solidFill>
                  <a:srgbClr val="FF5050"/>
                </a:solidFill>
              </a:rPr>
              <a:t>subject</a:t>
            </a:r>
            <a:r>
              <a:rPr lang="en-US"/>
              <a:t>…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667000" y="1295400"/>
            <a:ext cx="60198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Inside the garage </a:t>
            </a:r>
            <a:r>
              <a:rPr lang="en-US" sz="2800" b="1">
                <a:solidFill>
                  <a:srgbClr val="FFFF00"/>
                </a:solidFill>
              </a:rPr>
              <a:t>are</a:t>
            </a:r>
            <a:r>
              <a:rPr lang="en-US" sz="2800"/>
              <a:t> the </a:t>
            </a:r>
            <a:r>
              <a:rPr lang="en-US" sz="2800" b="1">
                <a:solidFill>
                  <a:srgbClr val="FF5050"/>
                </a:solidFill>
              </a:rPr>
              <a:t>shovel</a:t>
            </a:r>
            <a:r>
              <a:rPr lang="en-US" sz="2800"/>
              <a:t>.</a:t>
            </a:r>
          </a:p>
          <a:p>
            <a:pPr>
              <a:lnSpc>
                <a:spcPct val="90000"/>
              </a:lnSpc>
            </a:pPr>
            <a:r>
              <a:rPr lang="en-US" sz="2800"/>
              <a:t>Across the border </a:t>
            </a:r>
            <a:r>
              <a:rPr lang="en-US" sz="2800" b="1">
                <a:solidFill>
                  <a:srgbClr val="FFFF00"/>
                </a:solidFill>
              </a:rPr>
              <a:t>is</a:t>
            </a:r>
            <a:r>
              <a:rPr lang="en-US" sz="2800"/>
              <a:t> </a:t>
            </a:r>
            <a:r>
              <a:rPr lang="en-US" sz="2800" b="1">
                <a:solidFill>
                  <a:srgbClr val="FF5050"/>
                </a:solidFill>
              </a:rPr>
              <a:t>Reynosa and Progresso.</a:t>
            </a:r>
          </a:p>
          <a:p>
            <a:pPr>
              <a:lnSpc>
                <a:spcPct val="90000"/>
              </a:lnSpc>
            </a:pPr>
            <a:r>
              <a:rPr lang="en-US" sz="2800"/>
              <a:t>Where </a:t>
            </a:r>
            <a:r>
              <a:rPr lang="en-US" sz="2800" b="1">
                <a:solidFill>
                  <a:srgbClr val="FFFF00"/>
                </a:solidFill>
              </a:rPr>
              <a:t>is</a:t>
            </a:r>
            <a:r>
              <a:rPr lang="en-US" sz="2800"/>
              <a:t> the instructions for the </a:t>
            </a:r>
            <a:r>
              <a:rPr lang="en-US" sz="2800" b="1">
                <a:solidFill>
                  <a:srgbClr val="FF5050"/>
                </a:solidFill>
              </a:rPr>
              <a:t>X-Box?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667000" y="35052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819400" y="3429000"/>
            <a:ext cx="525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Shouldn’t they be…?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971800" y="4114800"/>
            <a:ext cx="57912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Inside the garage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8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shovel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Across the border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Reynosa and   Progresso.</a:t>
            </a:r>
          </a:p>
          <a:p>
            <a:pPr>
              <a:buFontTx/>
              <a:buChar char="•"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Where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the instructions for the </a:t>
            </a:r>
            <a:r>
              <a:rPr lang="en-US" sz="28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X-Box?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800"/>
          </a:p>
        </p:txBody>
      </p:sp>
      <p:pic>
        <p:nvPicPr>
          <p:cNvPr id="13322" name="Picture 10" descr="MCj033916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2590800" cy="4038600"/>
          </a:xfrm>
          <a:prstGeom prst="rect">
            <a:avLst/>
          </a:prstGeom>
          <a:noFill/>
        </p:spPr>
      </p:pic>
      <p:pic>
        <p:nvPicPr>
          <p:cNvPr id="13326" name="Picture 14" descr="MCj029584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10000"/>
            <a:ext cx="156527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8" grpId="0" build="p"/>
      <p:bldP spid="133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4000"/>
              <a:t>Indefinite Pronouns</a:t>
            </a:r>
          </a:p>
        </p:txBody>
      </p:sp>
      <p:graphicFrame>
        <p:nvGraphicFramePr>
          <p:cNvPr id="15429" name="Group 69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27432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[-0ne words]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[-body words]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[-thing words]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nobody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nothing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each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anyone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anybody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anything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neither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everyone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everybody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everything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either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someone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somebody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something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All of these indefinite pronouns are singular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457200" y="3810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Nobody</a:t>
            </a:r>
            <a:r>
              <a:rPr lang="en-US" sz="2400"/>
              <a:t>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</a:t>
            </a:r>
            <a:r>
              <a:rPr lang="en-US" sz="2400"/>
              <a:t> a clue about what they are doing. (should be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  <a:r>
              <a:rPr lang="en-US" sz="2400"/>
              <a:t>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FFFF"/>
                </a:solidFill>
              </a:rPr>
              <a:t>Everything</a:t>
            </a:r>
            <a:r>
              <a:rPr lang="en-US" sz="2400"/>
              <a:t>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</a:t>
            </a:r>
            <a:r>
              <a:rPr lang="en-US" sz="2400"/>
              <a:t> ready for the party. (should be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en-US" sz="2400"/>
              <a:t>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Neither</a:t>
            </a:r>
            <a:r>
              <a:rPr lang="en-US" sz="2400"/>
              <a:t> Fred, nor Ed, nor Ted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</a:t>
            </a:r>
            <a:r>
              <a:rPr lang="en-US" sz="2400"/>
              <a:t> the way. (should be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knows</a:t>
            </a:r>
            <a:r>
              <a:rPr lang="en-US" sz="2400"/>
              <a:t>)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/>
        </p:nvGraphicFramePr>
        <p:xfrm>
          <a:off x="609600" y="5410200"/>
          <a:ext cx="8077200" cy="51816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All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and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both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,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however, are plural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609600" y="6019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All</a:t>
            </a:r>
            <a:r>
              <a:rPr lang="en-US" sz="2400"/>
              <a:t> of them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wants</a:t>
            </a:r>
            <a:r>
              <a:rPr lang="en-US" sz="2400"/>
              <a:t> to go. (should be </a:t>
            </a:r>
            <a:r>
              <a:rPr lang="en-US" sz="24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want</a:t>
            </a:r>
            <a:r>
              <a:rPr lang="en-US" sz="24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5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600"/>
              <a:t>Compound Subjects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2057400"/>
          </a:xfrm>
        </p:spPr>
        <p:txBody>
          <a:bodyPr/>
          <a:lstStyle/>
          <a:p>
            <a:r>
              <a:rPr lang="en-US" sz="2800"/>
              <a:t>Subjects joined by </a:t>
            </a:r>
            <a:r>
              <a:rPr lang="en-US" sz="2800" b="1">
                <a:solidFill>
                  <a:srgbClr val="FF5050"/>
                </a:solidFill>
              </a:rPr>
              <a:t>and</a:t>
            </a:r>
            <a:r>
              <a:rPr lang="en-US" sz="2800"/>
              <a:t> usually take a plural verb.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 b="1">
                <a:solidFill>
                  <a:srgbClr val="00FFFF"/>
                </a:solidFill>
              </a:rPr>
              <a:t>Diet </a:t>
            </a:r>
            <a:r>
              <a:rPr lang="en-US" sz="2800" b="1">
                <a:solidFill>
                  <a:srgbClr val="FF5050"/>
                </a:solidFill>
              </a:rPr>
              <a:t>and</a:t>
            </a:r>
            <a:r>
              <a:rPr lang="en-US" sz="2800"/>
              <a:t> </a:t>
            </a:r>
            <a:r>
              <a:rPr lang="en-US" sz="2800" b="1">
                <a:solidFill>
                  <a:srgbClr val="00FFFF"/>
                </a:solidFill>
              </a:rPr>
              <a:t>exercise</a:t>
            </a:r>
            <a:r>
              <a:rPr lang="en-US" sz="2800"/>
              <a:t> </a:t>
            </a:r>
            <a:r>
              <a:rPr lang="en-US" sz="2800" b="1">
                <a:solidFill>
                  <a:srgbClr val="FFFF00"/>
                </a:solidFill>
              </a:rPr>
              <a:t>is</a:t>
            </a:r>
            <a:r>
              <a:rPr lang="en-US" sz="2800"/>
              <a:t> ways to be healthy. (should be </a:t>
            </a:r>
            <a:r>
              <a:rPr lang="en-US" sz="2800" b="1">
                <a:solidFill>
                  <a:srgbClr val="FFFF00"/>
                </a:solidFill>
              </a:rPr>
              <a:t>are</a:t>
            </a:r>
            <a:r>
              <a:rPr lang="en-US" sz="2800"/>
              <a:t>)</a:t>
            </a:r>
          </a:p>
          <a:p>
            <a:pPr>
              <a:buFontTx/>
              <a:buNone/>
            </a:pPr>
            <a:r>
              <a:rPr lang="en-US" sz="2800"/>
              <a:t>	</a:t>
            </a:r>
            <a:r>
              <a:rPr lang="en-US" sz="2800" b="1">
                <a:solidFill>
                  <a:srgbClr val="00FFFF"/>
                </a:solidFill>
              </a:rPr>
              <a:t>Ambition</a:t>
            </a:r>
            <a:r>
              <a:rPr lang="en-US" sz="2800"/>
              <a:t> </a:t>
            </a:r>
            <a:r>
              <a:rPr lang="en-US" sz="2800" b="1">
                <a:solidFill>
                  <a:srgbClr val="FF5050"/>
                </a:solidFill>
              </a:rPr>
              <a:t>and </a:t>
            </a:r>
            <a:r>
              <a:rPr lang="en-US" sz="2800" b="1">
                <a:solidFill>
                  <a:srgbClr val="00FFFF"/>
                </a:solidFill>
              </a:rPr>
              <a:t>luck</a:t>
            </a:r>
            <a:r>
              <a:rPr lang="en-US" sz="2800"/>
              <a:t> </a:t>
            </a:r>
            <a:r>
              <a:rPr lang="en-US" sz="2800" b="1">
                <a:solidFill>
                  <a:srgbClr val="FFFF00"/>
                </a:solidFill>
              </a:rPr>
              <a:t>was </a:t>
            </a:r>
            <a:r>
              <a:rPr lang="en-US" sz="2800"/>
              <a:t>Juan’s keys to success. (should be </a:t>
            </a:r>
            <a:r>
              <a:rPr lang="en-US" sz="2800" b="1">
                <a:solidFill>
                  <a:srgbClr val="FFFF00"/>
                </a:solidFill>
              </a:rPr>
              <a:t>were</a:t>
            </a:r>
            <a:r>
              <a:rPr lang="en-US" sz="2800"/>
              <a:t>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371600" y="2819400"/>
            <a:ext cx="655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Who, Which and That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81000" y="3429000"/>
            <a:ext cx="8534400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If they stand for </a:t>
            </a:r>
            <a:r>
              <a:rPr lang="en-US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singular words</a:t>
            </a:r>
            <a:r>
              <a:rPr lang="en-US" sz="2800"/>
              <a:t>, </a:t>
            </a:r>
            <a:r>
              <a:rPr lang="en-US" sz="2800" b="1"/>
              <a:t>who, which</a:t>
            </a:r>
            <a:r>
              <a:rPr lang="en-US" sz="2800"/>
              <a:t> and </a:t>
            </a:r>
            <a:r>
              <a:rPr lang="en-US" sz="2800" b="1"/>
              <a:t>that</a:t>
            </a:r>
            <a:r>
              <a:rPr lang="en-US" sz="2800"/>
              <a:t> take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singular verbs</a:t>
            </a:r>
            <a:r>
              <a:rPr lang="en-US" sz="2800"/>
              <a:t>:</a:t>
            </a:r>
          </a:p>
          <a:p>
            <a:pPr>
              <a:spcBef>
                <a:spcPct val="50000"/>
              </a:spcBef>
            </a:pPr>
            <a:r>
              <a:rPr lang="en-US" sz="2400"/>
              <a:t>Rebecca is a </a:t>
            </a:r>
            <a:r>
              <a:rPr lang="en-US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person</a:t>
            </a:r>
            <a:r>
              <a:rPr lang="en-US" sz="2400"/>
              <a:t> who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</a:t>
            </a:r>
            <a:r>
              <a:rPr lang="en-US" sz="2400"/>
              <a:t> very private. (should be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</a:t>
            </a:r>
            <a:r>
              <a:rPr lang="en-US" sz="2400"/>
              <a:t>)</a:t>
            </a:r>
          </a:p>
          <a:p>
            <a:pPr>
              <a:spcBef>
                <a:spcPct val="50000"/>
              </a:spcBef>
            </a:pPr>
            <a:r>
              <a:rPr lang="en-US" sz="2800"/>
              <a:t>If they stand for </a:t>
            </a:r>
            <a:r>
              <a:rPr lang="en-US" sz="28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plural words</a:t>
            </a:r>
            <a:r>
              <a:rPr lang="en-US" sz="2800"/>
              <a:t>, </a:t>
            </a:r>
            <a:r>
              <a:rPr lang="en-US" sz="2800" b="1"/>
              <a:t>who, which</a:t>
            </a:r>
            <a:r>
              <a:rPr lang="en-US" sz="2800"/>
              <a:t> and </a:t>
            </a:r>
            <a:r>
              <a:rPr lang="en-US" sz="2800" b="1"/>
              <a:t>that</a:t>
            </a:r>
            <a:r>
              <a:rPr lang="en-US" sz="2800"/>
              <a:t> take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plural verbs</a:t>
            </a:r>
            <a:r>
              <a:rPr lang="en-US" sz="2800"/>
              <a:t>:</a:t>
            </a:r>
          </a:p>
          <a:p>
            <a:pPr>
              <a:spcBef>
                <a:spcPct val="50000"/>
              </a:spcBef>
            </a:pPr>
            <a:r>
              <a:rPr lang="en-US" sz="2400"/>
              <a:t>Joel is one of those </a:t>
            </a:r>
            <a:r>
              <a:rPr lang="en-US" sz="2400" b="1">
                <a:solidFill>
                  <a:srgbClr val="00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people</a:t>
            </a:r>
            <a:r>
              <a:rPr lang="en-US" sz="2400"/>
              <a:t> who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</a:t>
            </a:r>
            <a:r>
              <a:rPr lang="en-US" sz="2400"/>
              <a:t>very private. (should be 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</a:t>
            </a:r>
            <a:r>
              <a:rPr lang="en-US" sz="2400"/>
              <a:t>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2800"/>
              <a:t>General Rules for checking subject / verb agreement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4495800"/>
          </a:xfrm>
        </p:spPr>
        <p:txBody>
          <a:bodyPr/>
          <a:lstStyle/>
          <a:p>
            <a:pPr marL="609600" indent="-609600"/>
            <a:r>
              <a:rPr lang="en-US" sz="2400" b="1">
                <a:solidFill>
                  <a:schemeClr val="folHlink"/>
                </a:solidFill>
              </a:rPr>
              <a:t>When you are trying to see if the subject and verb agree, </a:t>
            </a:r>
            <a:r>
              <a:rPr lang="en-US" sz="2400" b="1">
                <a:solidFill>
                  <a:srgbClr val="00FFFF"/>
                </a:solidFill>
              </a:rPr>
              <a:t>leave out the part you don’t need:</a:t>
            </a:r>
          </a:p>
          <a:p>
            <a:pPr marL="609600" indent="-609600">
              <a:buFontTx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rgbClr val="FF5050"/>
                </a:solidFill>
              </a:rPr>
              <a:t>Everyone</a:t>
            </a:r>
            <a:r>
              <a:rPr lang="en-US" sz="2400"/>
              <a:t> </a:t>
            </a:r>
            <a:r>
              <a:rPr lang="en-US" sz="2400" b="1">
                <a:solidFill>
                  <a:srgbClr val="00FFFF"/>
                </a:solidFill>
              </a:rPr>
              <a:t>in the contest</a:t>
            </a:r>
            <a:r>
              <a:rPr lang="en-US" sz="2400"/>
              <a:t> </a:t>
            </a:r>
            <a:r>
              <a:rPr lang="en-US" sz="2400" b="1">
                <a:solidFill>
                  <a:srgbClr val="FFFF00"/>
                </a:solidFill>
              </a:rPr>
              <a:t>want</a:t>
            </a:r>
            <a:r>
              <a:rPr lang="en-US" sz="2400"/>
              <a:t> to win.</a:t>
            </a:r>
          </a:p>
          <a:p>
            <a:pPr marL="609600" indent="-609600">
              <a:buFontTx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rgbClr val="FF5050"/>
                </a:solidFill>
              </a:rPr>
              <a:t>Everyone</a:t>
            </a:r>
            <a:r>
              <a:rPr lang="en-US" sz="2400"/>
              <a:t> </a:t>
            </a:r>
            <a:r>
              <a:rPr lang="en-US" sz="2400" b="1">
                <a:solidFill>
                  <a:srgbClr val="FFFF00"/>
                </a:solidFill>
              </a:rPr>
              <a:t>want</a:t>
            </a:r>
            <a:r>
              <a:rPr lang="en-US" sz="2400"/>
              <a:t> to win. [wrong!: should be </a:t>
            </a:r>
            <a:r>
              <a:rPr lang="en-US" sz="2400" b="1">
                <a:solidFill>
                  <a:srgbClr val="FFFF00"/>
                </a:solidFill>
              </a:rPr>
              <a:t>wants</a:t>
            </a:r>
            <a:r>
              <a:rPr lang="en-US" sz="2400"/>
              <a:t>]</a:t>
            </a:r>
          </a:p>
          <a:p>
            <a:pPr marL="609600" indent="-609600"/>
            <a:r>
              <a:rPr lang="en-US" sz="2400" b="1">
                <a:solidFill>
                  <a:schemeClr val="folHlink"/>
                </a:solidFill>
              </a:rPr>
              <a:t>Now put the part back:</a:t>
            </a:r>
          </a:p>
          <a:p>
            <a:pPr marL="609600" indent="-609600">
              <a:buFontTx/>
              <a:buNone/>
            </a:pPr>
            <a:r>
              <a:rPr lang="en-US" sz="2400"/>
              <a:t>	</a:t>
            </a:r>
            <a:r>
              <a:rPr lang="en-US" sz="2400" b="1">
                <a:solidFill>
                  <a:srgbClr val="FF5050"/>
                </a:solidFill>
              </a:rPr>
              <a:t>Everyone</a:t>
            </a:r>
            <a:r>
              <a:rPr lang="en-US" sz="2400"/>
              <a:t> </a:t>
            </a:r>
            <a:r>
              <a:rPr lang="en-US" sz="2400" b="1">
                <a:solidFill>
                  <a:srgbClr val="00FFFF"/>
                </a:solidFill>
              </a:rPr>
              <a:t>in the contest</a:t>
            </a:r>
            <a:r>
              <a:rPr lang="en-US" sz="2400"/>
              <a:t> </a:t>
            </a:r>
            <a:r>
              <a:rPr lang="en-US" sz="2400" b="1">
                <a:solidFill>
                  <a:srgbClr val="FFFF00"/>
                </a:solidFill>
              </a:rPr>
              <a:t>wants</a:t>
            </a:r>
            <a:r>
              <a:rPr lang="en-US" sz="2400"/>
              <a:t> to win.</a:t>
            </a:r>
          </a:p>
          <a:p>
            <a:pPr marL="609600" indent="-609600"/>
            <a:r>
              <a:rPr lang="en-US" sz="2400" b="1">
                <a:solidFill>
                  <a:schemeClr val="folHlink"/>
                </a:solidFill>
              </a:rPr>
              <a:t>Say the sentence to yourself out loud, if it doesn’t sound right, there is a very good chance it is not right.</a:t>
            </a:r>
          </a:p>
        </p:txBody>
      </p:sp>
      <p:pic>
        <p:nvPicPr>
          <p:cNvPr id="19460" name="Picture 4" descr="MCj025053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572000"/>
            <a:ext cx="1797050" cy="2117725"/>
          </a:xfrm>
          <a:prstGeom prst="rect">
            <a:avLst/>
          </a:prstGeom>
          <a:noFill/>
        </p:spPr>
      </p:pic>
      <p:pic>
        <p:nvPicPr>
          <p:cNvPr id="19461" name="Picture 5" descr="MCj022883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648200"/>
            <a:ext cx="1905000" cy="1905000"/>
          </a:xfrm>
          <a:prstGeom prst="rect">
            <a:avLst/>
          </a:prstGeom>
          <a:noFill/>
        </p:spPr>
      </p:pic>
      <p:sp>
        <p:nvSpPr>
          <p:cNvPr id="19463" name="WordArt 7"/>
          <p:cNvSpPr>
            <a:spLocks noChangeArrowheads="1" noChangeShapeType="1" noTextEdit="1"/>
          </p:cNvSpPr>
          <p:nvPr/>
        </p:nvSpPr>
        <p:spPr bwMode="auto">
          <a:xfrm>
            <a:off x="4724400" y="5181600"/>
            <a:ext cx="2819400" cy="8096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Correct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  <p:bldP spid="19463" grpId="0" animBg="1"/>
    </p:bldLst>
  </p:timing>
</p:sld>
</file>

<file path=ppt/theme/theme1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236</TotalTime>
  <Words>581</Words>
  <Application>Microsoft Office PowerPoint</Application>
  <PresentationFormat>On-screen Show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Teamwork</vt:lpstr>
      <vt:lpstr>Subject – Verb Agreement</vt:lpstr>
      <vt:lpstr>What’s wrong with these sentences?</vt:lpstr>
      <vt:lpstr>How do we fix them?</vt:lpstr>
      <vt:lpstr>To be correct, subjects and verbs must agree…</vt:lpstr>
      <vt:lpstr>What causes problems with S/V agreement?</vt:lpstr>
      <vt:lpstr>Verb before the subject…</vt:lpstr>
      <vt:lpstr>Indefinite Pronouns</vt:lpstr>
      <vt:lpstr>Compound Subjects</vt:lpstr>
      <vt:lpstr>General Rules for checking subject / verb agreement</vt:lpstr>
      <vt:lpstr>One More Thing: Tense Agreement</vt:lpstr>
    </vt:vector>
  </TitlesOfParts>
  <Company>South Texas 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– Verb Agreement</dc:title>
  <dc:creator>ghreyn</dc:creator>
  <cp:lastModifiedBy>agough</cp:lastModifiedBy>
  <cp:revision>41</cp:revision>
  <dcterms:created xsi:type="dcterms:W3CDTF">2005-04-20T21:37:09Z</dcterms:created>
  <dcterms:modified xsi:type="dcterms:W3CDTF">2011-09-28T12:11:21Z</dcterms:modified>
</cp:coreProperties>
</file>